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77" r:id="rId4"/>
    <p:sldId id="261" r:id="rId5"/>
    <p:sldId id="262" r:id="rId6"/>
    <p:sldId id="293" r:id="rId7"/>
    <p:sldId id="266" r:id="rId8"/>
    <p:sldId id="290" r:id="rId9"/>
    <p:sldId id="269" r:id="rId10"/>
    <p:sldId id="270" r:id="rId11"/>
    <p:sldId id="284" r:id="rId12"/>
    <p:sldId id="276" r:id="rId13"/>
    <p:sldId id="297" r:id="rId14"/>
    <p:sldId id="298" r:id="rId15"/>
    <p:sldId id="275" r:id="rId16"/>
    <p:sldId id="285" r:id="rId17"/>
    <p:sldId id="295" r:id="rId18"/>
    <p:sldId id="296" r:id="rId19"/>
    <p:sldId id="299" r:id="rId20"/>
    <p:sldId id="288" r:id="rId21"/>
    <p:sldId id="292" r:id="rId22"/>
    <p:sldId id="29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050" autoAdjust="0"/>
    <p:restoredTop sz="93155"/>
  </p:normalViewPr>
  <p:slideViewPr>
    <p:cSldViewPr>
      <p:cViewPr varScale="1">
        <p:scale>
          <a:sx n="107" d="100"/>
          <a:sy n="107" d="100"/>
        </p:scale>
        <p:origin x="222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CDA1B5-64B4-45E5-BAE1-FA4D82FC7A45}" type="datetimeFigureOut">
              <a:rPr lang="en-CA" smtClean="0"/>
              <a:t>2024-02-02</a:t>
            </a:fld>
            <a:endParaRPr lang="en-C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4A0AEA-06BA-49AF-801A-F4E972841FF3}" type="slidenum">
              <a:rPr lang="en-CA" smtClean="0"/>
              <a:t>‹#›</a:t>
            </a:fld>
            <a:endParaRPr lang="en-CA" dirty="0"/>
          </a:p>
        </p:txBody>
      </p:sp>
    </p:spTree>
    <p:extLst>
      <p:ext uri="{BB962C8B-B14F-4D97-AF65-F5344CB8AC3E}">
        <p14:creationId xmlns:p14="http://schemas.microsoft.com/office/powerpoint/2010/main" val="1198996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64A0AEA-06BA-49AF-801A-F4E972841FF3}" type="slidenum">
              <a:rPr lang="en-CA" smtClean="0"/>
              <a:t>1</a:t>
            </a:fld>
            <a:endParaRPr lang="en-CA" dirty="0"/>
          </a:p>
        </p:txBody>
      </p:sp>
    </p:spTree>
    <p:extLst>
      <p:ext uri="{BB962C8B-B14F-4D97-AF65-F5344CB8AC3E}">
        <p14:creationId xmlns:p14="http://schemas.microsoft.com/office/powerpoint/2010/main" val="4245750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E24B6A0E-8311-4E3A-8C59-C1A0E7DBF159}" type="datetimeFigureOut">
              <a:rPr lang="en-CA" smtClean="0"/>
              <a:t>2024-02-02</a:t>
            </a:fld>
            <a:endParaRPr lang="en-CA" dirty="0"/>
          </a:p>
        </p:txBody>
      </p:sp>
      <p:sp>
        <p:nvSpPr>
          <p:cNvPr id="17" name="Footer Placeholder 16"/>
          <p:cNvSpPr>
            <a:spLocks noGrp="1"/>
          </p:cNvSpPr>
          <p:nvPr>
            <p:ph type="ftr" sz="quarter" idx="11"/>
          </p:nvPr>
        </p:nvSpPr>
        <p:spPr/>
        <p:txBody>
          <a:bodyPr/>
          <a:lstStyle/>
          <a:p>
            <a:endParaRPr lang="en-CA"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1AE4120-8DAB-4AF9-B983-A7C5B6CB6609}" type="slidenum">
              <a:rPr lang="en-CA" smtClean="0"/>
              <a:t>‹#›</a:t>
            </a:fld>
            <a:endParaRPr lang="en-CA"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24B6A0E-8311-4E3A-8C59-C1A0E7DBF159}" type="datetimeFigureOut">
              <a:rPr lang="en-CA" smtClean="0"/>
              <a:t>2024-02-02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31AE4120-8DAB-4AF9-B983-A7C5B6CB6609}" type="slidenum">
              <a:rPr lang="en-CA" smtClean="0"/>
              <a:t>‹#›</a:t>
            </a:fld>
            <a:endParaRPr lang="en-CA"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31AE4120-8DAB-4AF9-B983-A7C5B6CB6609}" type="slidenum">
              <a:rPr lang="en-CA" smtClean="0"/>
              <a:t>‹#›</a:t>
            </a:fld>
            <a:endParaRPr lang="en-CA"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24B6A0E-8311-4E3A-8C59-C1A0E7DBF159}" type="datetimeFigureOut">
              <a:rPr lang="en-CA" smtClean="0"/>
              <a:t>2024-02-02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E24B6A0E-8311-4E3A-8C59-C1A0E7DBF159}" type="datetimeFigureOut">
              <a:rPr lang="en-CA" smtClean="0"/>
              <a:t>2024-02-02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a:xfrm>
            <a:off x="4361688" y="1026372"/>
            <a:ext cx="457200" cy="441325"/>
          </a:xfrm>
        </p:spPr>
        <p:txBody>
          <a:bodyPr/>
          <a:lstStyle/>
          <a:p>
            <a:fld id="{31AE4120-8DAB-4AF9-B983-A7C5B6CB6609}" type="slidenum">
              <a:rPr lang="en-CA" smtClean="0"/>
              <a:t>‹#›</a:t>
            </a:fld>
            <a:endParaRPr lang="en-CA"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CA" dirty="0"/>
          </a:p>
        </p:txBody>
      </p:sp>
      <p:sp>
        <p:nvSpPr>
          <p:cNvPr id="4" name="Date Placeholder 3"/>
          <p:cNvSpPr>
            <a:spLocks noGrp="1"/>
          </p:cNvSpPr>
          <p:nvPr>
            <p:ph type="dt" sz="half" idx="10"/>
          </p:nvPr>
        </p:nvSpPr>
        <p:spPr/>
        <p:txBody>
          <a:bodyPr/>
          <a:lstStyle/>
          <a:p>
            <a:fld id="{E24B6A0E-8311-4E3A-8C59-C1A0E7DBF159}" type="datetimeFigureOut">
              <a:rPr lang="en-CA" smtClean="0"/>
              <a:t>2024-02-02</a:t>
            </a:fld>
            <a:endParaRPr lang="en-CA"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1AE4120-8DAB-4AF9-B983-A7C5B6CB6609}" type="slidenum">
              <a:rPr lang="en-CA" smtClean="0"/>
              <a:t>‹#›</a:t>
            </a:fld>
            <a:endParaRPr lang="en-CA"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E24B6A0E-8311-4E3A-8C59-C1A0E7DBF159}" type="datetimeFigureOut">
              <a:rPr lang="en-CA" smtClean="0"/>
              <a:t>2024-02-02</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31AE4120-8DAB-4AF9-B983-A7C5B6CB6609}" type="slidenum">
              <a:rPr lang="en-CA" smtClean="0"/>
              <a:t>‹#›</a:t>
            </a:fld>
            <a:endParaRPr lang="en-CA"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E24B6A0E-8311-4E3A-8C59-C1A0E7DBF159}" type="datetimeFigureOut">
              <a:rPr lang="en-CA" smtClean="0"/>
              <a:t>2024-02-02</a:t>
            </a:fld>
            <a:endParaRPr lang="en-CA" dirty="0"/>
          </a:p>
        </p:txBody>
      </p:sp>
      <p:sp>
        <p:nvSpPr>
          <p:cNvPr id="8" name="Footer Placeholder 7"/>
          <p:cNvSpPr>
            <a:spLocks noGrp="1"/>
          </p:cNvSpPr>
          <p:nvPr>
            <p:ph type="ftr" sz="quarter" idx="11"/>
          </p:nvPr>
        </p:nvSpPr>
        <p:spPr>
          <a:xfrm>
            <a:off x="304800" y="6409944"/>
            <a:ext cx="3581400" cy="365760"/>
          </a:xfrm>
        </p:spPr>
        <p:txBody>
          <a:bodyPr/>
          <a:lstStyle/>
          <a:p>
            <a:endParaRPr lang="en-CA"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31AE4120-8DAB-4AF9-B983-A7C5B6CB6609}" type="slidenum">
              <a:rPr lang="en-CA" smtClean="0"/>
              <a:t>‹#›</a:t>
            </a:fld>
            <a:endParaRPr lang="en-CA" dirty="0"/>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E24B6A0E-8311-4E3A-8C59-C1A0E7DBF159}" type="datetimeFigureOut">
              <a:rPr lang="en-CA" smtClean="0"/>
              <a:t>2024-02-02</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a:xfrm>
            <a:off x="4343400" y="1036020"/>
            <a:ext cx="457200" cy="441325"/>
          </a:xfrm>
        </p:spPr>
        <p:txBody>
          <a:bodyPr/>
          <a:lstStyle/>
          <a:p>
            <a:fld id="{31AE4120-8DAB-4AF9-B983-A7C5B6CB6609}" type="slidenum">
              <a:rPr lang="en-CA" smtClean="0"/>
              <a:t>‹#›</a:t>
            </a:fld>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E24B6A0E-8311-4E3A-8C59-C1A0E7DBF159}" type="datetimeFigureOut">
              <a:rPr lang="en-CA" smtClean="0"/>
              <a:t>2024-02-02</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1AE4120-8DAB-4AF9-B983-A7C5B6CB6609}" type="slidenum">
              <a:rPr lang="en-CA" smtClean="0"/>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1AE4120-8DAB-4AF9-B983-A7C5B6CB6609}" type="slidenum">
              <a:rPr lang="en-CA" smtClean="0"/>
              <a:t>‹#›</a:t>
            </a:fld>
            <a:endParaRPr lang="en-CA"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E24B6A0E-8311-4E3A-8C59-C1A0E7DBF159}" type="datetimeFigureOut">
              <a:rPr lang="en-CA" smtClean="0"/>
              <a:t>2024-02-02</a:t>
            </a:fld>
            <a:endParaRPr lang="en-CA" dirty="0"/>
          </a:p>
        </p:txBody>
      </p:sp>
      <p:sp>
        <p:nvSpPr>
          <p:cNvPr id="6" name="Footer Placeholder 5"/>
          <p:cNvSpPr>
            <a:spLocks noGrp="1"/>
          </p:cNvSpPr>
          <p:nvPr>
            <p:ph type="ftr" sz="quarter" idx="11"/>
          </p:nvPr>
        </p:nvSpPr>
        <p:spPr>
          <a:xfrm>
            <a:off x="301752" y="6410848"/>
            <a:ext cx="3383280" cy="365760"/>
          </a:xfrm>
        </p:spPr>
        <p:txBody>
          <a:bodyPr/>
          <a:lstStyle/>
          <a:p>
            <a:endParaRPr lang="en-CA"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31AE4120-8DAB-4AF9-B983-A7C5B6CB6609}" type="slidenum">
              <a:rPr lang="en-CA" smtClean="0"/>
              <a:t>‹#›</a:t>
            </a:fld>
            <a:endParaRPr lang="en-CA"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E24B6A0E-8311-4E3A-8C59-C1A0E7DBF159}" type="datetimeFigureOut">
              <a:rPr lang="en-CA" smtClean="0"/>
              <a:t>2024-02-02</a:t>
            </a:fld>
            <a:endParaRPr lang="en-CA" dirty="0"/>
          </a:p>
        </p:txBody>
      </p:sp>
      <p:sp>
        <p:nvSpPr>
          <p:cNvPr id="6" name="Footer Placeholder 5"/>
          <p:cNvSpPr>
            <a:spLocks noGrp="1"/>
          </p:cNvSpPr>
          <p:nvPr>
            <p:ph type="ftr" sz="quarter" idx="11"/>
          </p:nvPr>
        </p:nvSpPr>
        <p:spPr>
          <a:xfrm>
            <a:off x="301752" y="6410848"/>
            <a:ext cx="3584448" cy="365760"/>
          </a:xfrm>
        </p:spPr>
        <p:txBody>
          <a:bodyPr/>
          <a:lstStyle/>
          <a:p>
            <a:endParaRPr lang="en-C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24B6A0E-8311-4E3A-8C59-C1A0E7DBF159}" type="datetimeFigureOut">
              <a:rPr lang="en-CA" smtClean="0"/>
              <a:t>2024-02-02</a:t>
            </a:fld>
            <a:endParaRPr lang="en-CA"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CA"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1AE4120-8DAB-4AF9-B983-A7C5B6CB6609}" type="slidenum">
              <a:rPr lang="en-CA" smtClean="0"/>
              <a:t>‹#›</a:t>
            </a:fld>
            <a:endParaRPr lang="en-CA"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fhcollins.ca/course-handbook.htm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yukonu.ca/programs/dual-credit" TargetMode="External"/><Relationship Id="rId2" Type="http://schemas.openxmlformats.org/officeDocument/2006/relationships/hyperlink" Target="https://www.bctransferguide.ca/search/cours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yukonu.ca/programs/dual-credit"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mailto:Charlie.Feht@yesnet.yk.ca"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rene.lapierre@yesnet.yk.c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justin.gross@yesnet.yk.ca"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Jodi.Tuton@Yukon.ca" TargetMode="External"/><Relationship Id="rId2" Type="http://schemas.openxmlformats.org/officeDocument/2006/relationships/hyperlink" Target="mailto:Michel.Morris@Yukon.ca" TargetMode="External"/><Relationship Id="rId1" Type="http://schemas.openxmlformats.org/officeDocument/2006/relationships/slideLayout" Target="../slideLayouts/slideLayout2.xml"/><Relationship Id="rId4" Type="http://schemas.openxmlformats.org/officeDocument/2006/relationships/hyperlink" Target="mailto:Aisha.Alwarid@Yukon.c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400800" cy="2193776"/>
          </a:xfrm>
        </p:spPr>
        <p:txBody>
          <a:bodyPr>
            <a:normAutofit/>
          </a:bodyPr>
          <a:lstStyle/>
          <a:p>
            <a:r>
              <a:rPr lang="en-CA" sz="2800" dirty="0"/>
              <a:t>Course Selection</a:t>
            </a:r>
          </a:p>
          <a:p>
            <a:r>
              <a:rPr lang="en-CA" sz="2800" dirty="0"/>
              <a:t>for </a:t>
            </a:r>
          </a:p>
          <a:p>
            <a:r>
              <a:rPr lang="en-CA" sz="2800" dirty="0"/>
              <a:t>2024-2025 School Year</a:t>
            </a:r>
          </a:p>
          <a:p>
            <a:r>
              <a:rPr lang="en-CA" sz="1300" dirty="0">
                <a:hlinkClick r:id="rId3"/>
              </a:rPr>
              <a:t>https://www.fhcollins.ca/course-handbook.html</a:t>
            </a:r>
            <a:endParaRPr lang="en-CA" sz="1300" dirty="0"/>
          </a:p>
          <a:p>
            <a:endParaRPr lang="en-CA" sz="2800" dirty="0"/>
          </a:p>
        </p:txBody>
      </p:sp>
      <p:sp>
        <p:nvSpPr>
          <p:cNvPr id="2" name="Title 1"/>
          <p:cNvSpPr>
            <a:spLocks noGrp="1"/>
          </p:cNvSpPr>
          <p:nvPr>
            <p:ph type="ctrTitle"/>
          </p:nvPr>
        </p:nvSpPr>
        <p:spPr/>
        <p:txBody>
          <a:bodyPr/>
          <a:lstStyle/>
          <a:p>
            <a:r>
              <a:rPr lang="en-CA" dirty="0"/>
              <a:t>F. H. Collins Secondary School</a:t>
            </a:r>
          </a:p>
        </p:txBody>
      </p:sp>
      <p:pic>
        <p:nvPicPr>
          <p:cNvPr id="1026" name="Picture 2" descr="http://www.yesnet.yk.ca/schools/fhcollins/newfh/graphics/warriorlogo_sm.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68344" y="332656"/>
            <a:ext cx="1190625" cy="12192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3012044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b="1" dirty="0"/>
              <a:t>Grade Twelve</a:t>
            </a:r>
          </a:p>
        </p:txBody>
      </p:sp>
      <p:sp>
        <p:nvSpPr>
          <p:cNvPr id="8" name="Content Placeholder 7"/>
          <p:cNvSpPr>
            <a:spLocks noGrp="1"/>
          </p:cNvSpPr>
          <p:nvPr>
            <p:ph sz="half" idx="1"/>
          </p:nvPr>
        </p:nvSpPr>
        <p:spPr/>
        <p:txBody>
          <a:bodyPr>
            <a:normAutofit/>
          </a:bodyPr>
          <a:lstStyle/>
          <a:p>
            <a:endParaRPr lang="en-CA" dirty="0"/>
          </a:p>
          <a:p>
            <a:r>
              <a:rPr lang="en-CA" dirty="0"/>
              <a:t>English Studies 12 or English 12 First Peoples</a:t>
            </a:r>
          </a:p>
          <a:p>
            <a:r>
              <a:rPr lang="en-CA" dirty="0"/>
              <a:t>Career Life Connections 12 </a:t>
            </a:r>
          </a:p>
          <a:p>
            <a:r>
              <a:rPr lang="en-CA" dirty="0"/>
              <a:t>Elective 12</a:t>
            </a:r>
          </a:p>
          <a:p>
            <a:r>
              <a:rPr lang="en-CA" dirty="0"/>
              <a:t>Elective 12</a:t>
            </a:r>
          </a:p>
          <a:p>
            <a:r>
              <a:rPr lang="en-CA" dirty="0"/>
              <a:t>Elective 12</a:t>
            </a:r>
          </a:p>
          <a:p>
            <a:r>
              <a:rPr lang="en-CA" dirty="0"/>
              <a:t>Elective 12</a:t>
            </a:r>
          </a:p>
        </p:txBody>
      </p:sp>
      <p:sp>
        <p:nvSpPr>
          <p:cNvPr id="9" name="Content Placeholder 8"/>
          <p:cNvSpPr>
            <a:spLocks noGrp="1"/>
          </p:cNvSpPr>
          <p:nvPr>
            <p:ph sz="half" idx="2"/>
          </p:nvPr>
        </p:nvSpPr>
        <p:spPr/>
        <p:txBody>
          <a:bodyPr>
            <a:normAutofit/>
          </a:bodyPr>
          <a:lstStyle/>
          <a:p>
            <a:pPr marL="0" indent="0">
              <a:buNone/>
            </a:pPr>
            <a:endParaRPr lang="en-CA" dirty="0"/>
          </a:p>
          <a:p>
            <a:r>
              <a:rPr lang="en-CA" dirty="0"/>
              <a:t>English  Studies 12 or English 12 First Peoples</a:t>
            </a:r>
          </a:p>
          <a:p>
            <a:r>
              <a:rPr lang="en-CA" dirty="0"/>
              <a:t>Career Life Connections 12 </a:t>
            </a:r>
          </a:p>
          <a:p>
            <a:r>
              <a:rPr lang="en-CA" dirty="0" err="1"/>
              <a:t>Français</a:t>
            </a:r>
            <a:r>
              <a:rPr lang="en-CA" dirty="0"/>
              <a:t> 12</a:t>
            </a:r>
          </a:p>
          <a:p>
            <a:r>
              <a:rPr lang="en-CA" dirty="0"/>
              <a:t>Elective 12</a:t>
            </a:r>
          </a:p>
          <a:p>
            <a:r>
              <a:rPr lang="en-CA" dirty="0"/>
              <a:t>Elective 12</a:t>
            </a:r>
          </a:p>
          <a:p>
            <a:r>
              <a:rPr lang="en-CA" dirty="0"/>
              <a:t>Elective 12</a:t>
            </a:r>
          </a:p>
          <a:p>
            <a:pPr marL="0" indent="0">
              <a:buNone/>
            </a:pPr>
            <a:endParaRPr lang="en-CA" dirty="0"/>
          </a:p>
          <a:p>
            <a:pPr marL="0" indent="0">
              <a:buNone/>
            </a:pPr>
            <a:endParaRPr lang="en-CA" dirty="0"/>
          </a:p>
        </p:txBody>
      </p:sp>
    </p:spTree>
    <p:extLst>
      <p:ext uri="{BB962C8B-B14F-4D97-AF65-F5344CB8AC3E}">
        <p14:creationId xmlns:p14="http://schemas.microsoft.com/office/powerpoint/2010/main" val="33465527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pPr algn="ctr"/>
            <a:r>
              <a:rPr lang="en-US" dirty="0"/>
              <a:t>Academic Electives</a:t>
            </a:r>
            <a:endParaRPr lang="en-CA" dirty="0"/>
          </a:p>
        </p:txBody>
      </p:sp>
      <p:sp>
        <p:nvSpPr>
          <p:cNvPr id="7" name="Text Placeholder 6"/>
          <p:cNvSpPr>
            <a:spLocks noGrp="1"/>
          </p:cNvSpPr>
          <p:nvPr>
            <p:ph type="body" sz="half" idx="3"/>
          </p:nvPr>
        </p:nvSpPr>
        <p:spPr/>
        <p:txBody>
          <a:bodyPr/>
          <a:lstStyle/>
          <a:p>
            <a:pPr algn="ctr"/>
            <a:r>
              <a:rPr lang="en-US" dirty="0"/>
              <a:t>Non-Academic Electives</a:t>
            </a:r>
            <a:endParaRPr lang="en-CA" dirty="0"/>
          </a:p>
        </p:txBody>
      </p:sp>
      <p:sp>
        <p:nvSpPr>
          <p:cNvPr id="6" name="Content Placeholder 5"/>
          <p:cNvSpPr>
            <a:spLocks noGrp="1"/>
          </p:cNvSpPr>
          <p:nvPr>
            <p:ph sz="quarter" idx="2"/>
          </p:nvPr>
        </p:nvSpPr>
        <p:spPr>
          <a:xfrm>
            <a:off x="301752" y="2471383"/>
            <a:ext cx="4038600" cy="3822192"/>
          </a:xfrm>
        </p:spPr>
        <p:txBody>
          <a:bodyPr>
            <a:normAutofit/>
          </a:bodyPr>
          <a:lstStyle/>
          <a:p>
            <a:r>
              <a:rPr lang="en-US" sz="2000" dirty="0"/>
              <a:t>Math (Foundations, Pre-calculus, Calculus, AP Calculus)</a:t>
            </a:r>
          </a:p>
          <a:p>
            <a:r>
              <a:rPr lang="en-US" sz="2000" dirty="0"/>
              <a:t>Anatomy and Physiology, Chemistry, Physics, Geology, History, Yukon First Nations, Comparative Cultures, Social Justice , Law Studies</a:t>
            </a:r>
            <a:r>
              <a:rPr lang="en-US" sz="2000" i="1" dirty="0"/>
              <a:t>, </a:t>
            </a:r>
            <a:r>
              <a:rPr lang="en-US" sz="2000" dirty="0"/>
              <a:t>Philosophy, Literary Studies</a:t>
            </a:r>
            <a:endParaRPr lang="en-US" sz="2000" i="1" dirty="0"/>
          </a:p>
          <a:p>
            <a:r>
              <a:rPr lang="en-US" sz="2000" dirty="0"/>
              <a:t>French, Français Langue, Spanish</a:t>
            </a:r>
            <a:endParaRPr lang="en-CA" dirty="0"/>
          </a:p>
        </p:txBody>
      </p:sp>
      <p:sp>
        <p:nvSpPr>
          <p:cNvPr id="8" name="Content Placeholder 7"/>
          <p:cNvSpPr>
            <a:spLocks noGrp="1"/>
          </p:cNvSpPr>
          <p:nvPr>
            <p:ph sz="quarter" idx="4"/>
          </p:nvPr>
        </p:nvSpPr>
        <p:spPr/>
        <p:txBody>
          <a:bodyPr>
            <a:normAutofit/>
          </a:bodyPr>
          <a:lstStyle/>
          <a:p>
            <a:r>
              <a:rPr lang="en-US" sz="2000" dirty="0"/>
              <a:t>Math (Apprenticeship &amp; Workplace)</a:t>
            </a:r>
          </a:p>
          <a:p>
            <a:r>
              <a:rPr lang="en-US" sz="2000" dirty="0"/>
              <a:t>Carpentry, Auto, Metal, Physical, Education, Entrepreneurship, Psychology, Art, Music (Band) Photo, Drama, Animation, Drafting, Foods, Media arts, numerous other courses</a:t>
            </a:r>
          </a:p>
          <a:p>
            <a:r>
              <a:rPr lang="en-US" sz="2000" dirty="0"/>
              <a:t>External credits</a:t>
            </a:r>
            <a:endParaRPr lang="en-CA" sz="2000" dirty="0"/>
          </a:p>
        </p:txBody>
      </p:sp>
      <p:sp>
        <p:nvSpPr>
          <p:cNvPr id="2" name="Title 1"/>
          <p:cNvSpPr>
            <a:spLocks noGrp="1"/>
          </p:cNvSpPr>
          <p:nvPr>
            <p:ph type="title"/>
          </p:nvPr>
        </p:nvSpPr>
        <p:spPr/>
        <p:txBody>
          <a:bodyPr/>
          <a:lstStyle/>
          <a:p>
            <a:r>
              <a:rPr lang="en-US" dirty="0"/>
              <a:t>Grade Twelve Electives</a:t>
            </a:r>
            <a:endParaRPr lang="en-CA" dirty="0"/>
          </a:p>
        </p:txBody>
      </p:sp>
    </p:spTree>
    <p:extLst>
      <p:ext uri="{BB962C8B-B14F-4D97-AF65-F5344CB8AC3E}">
        <p14:creationId xmlns:p14="http://schemas.microsoft.com/office/powerpoint/2010/main" val="3585379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External Credits</a:t>
            </a:r>
          </a:p>
        </p:txBody>
      </p:sp>
      <p:sp>
        <p:nvSpPr>
          <p:cNvPr id="3" name="Content Placeholder 2"/>
          <p:cNvSpPr>
            <a:spLocks noGrp="1"/>
          </p:cNvSpPr>
          <p:nvPr>
            <p:ph sz="quarter" idx="1"/>
          </p:nvPr>
        </p:nvSpPr>
        <p:spPr/>
        <p:txBody>
          <a:bodyPr>
            <a:normAutofit lnSpcReduction="10000"/>
          </a:bodyPr>
          <a:lstStyle/>
          <a:p>
            <a:r>
              <a:rPr lang="en-CA" sz="2400" dirty="0"/>
              <a:t>Driver’s Ed 11 (2 credits)</a:t>
            </a:r>
          </a:p>
          <a:p>
            <a:r>
              <a:rPr lang="en-CA" sz="2400" dirty="0"/>
              <a:t>Bronze Cross (2 credits)</a:t>
            </a:r>
          </a:p>
          <a:p>
            <a:r>
              <a:rPr lang="en-CA" sz="2400" dirty="0"/>
              <a:t>NLS (2 credits)</a:t>
            </a:r>
          </a:p>
          <a:p>
            <a:r>
              <a:rPr lang="en-CA" sz="2400" dirty="0"/>
              <a:t>Swim Instructor (2 credits)</a:t>
            </a:r>
          </a:p>
          <a:p>
            <a:r>
              <a:rPr lang="en-CA" sz="2400" dirty="0"/>
              <a:t>Scuba Diving </a:t>
            </a:r>
          </a:p>
          <a:p>
            <a:r>
              <a:rPr lang="en-CA" sz="2400" dirty="0"/>
              <a:t>Athlete 10, 11 &amp; 12 (4 credits each)</a:t>
            </a:r>
          </a:p>
          <a:p>
            <a:r>
              <a:rPr lang="en-CA" sz="2400" dirty="0"/>
              <a:t>Royal Conservatory 10, 11 &amp; 12 (4 credits each)</a:t>
            </a:r>
          </a:p>
          <a:p>
            <a:r>
              <a:rPr lang="en-CA" sz="2400" dirty="0"/>
              <a:t>••• and many more</a:t>
            </a:r>
          </a:p>
          <a:p>
            <a:r>
              <a:rPr lang="en-CA" sz="2400" dirty="0"/>
              <a:t>https://www2.gov.bc.ca/gov/content/education-training/k-12/support/graduation/getting-credit-to-graduate/external-credentials</a:t>
            </a:r>
          </a:p>
        </p:txBody>
      </p:sp>
    </p:spTree>
    <p:extLst>
      <p:ext uri="{BB962C8B-B14F-4D97-AF65-F5344CB8AC3E}">
        <p14:creationId xmlns:p14="http://schemas.microsoft.com/office/powerpoint/2010/main" val="1860126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51DB6-993C-AF4E-915A-CFE202938F42}"/>
              </a:ext>
            </a:extLst>
          </p:cNvPr>
          <p:cNvSpPr>
            <a:spLocks noGrp="1"/>
          </p:cNvSpPr>
          <p:nvPr>
            <p:ph type="title"/>
          </p:nvPr>
        </p:nvSpPr>
        <p:spPr/>
        <p:txBody>
          <a:bodyPr/>
          <a:lstStyle/>
          <a:p>
            <a:r>
              <a:rPr lang="en-US" dirty="0"/>
              <a:t>Dual Credit- Yukon University</a:t>
            </a:r>
          </a:p>
        </p:txBody>
      </p:sp>
      <p:sp>
        <p:nvSpPr>
          <p:cNvPr id="3" name="Content Placeholder 2">
            <a:extLst>
              <a:ext uri="{FF2B5EF4-FFF2-40B4-BE49-F238E27FC236}">
                <a16:creationId xmlns:a16="http://schemas.microsoft.com/office/drawing/2014/main" id="{873B366B-C9FA-3642-A323-9773F0485056}"/>
              </a:ext>
            </a:extLst>
          </p:cNvPr>
          <p:cNvSpPr>
            <a:spLocks noGrp="1"/>
          </p:cNvSpPr>
          <p:nvPr>
            <p:ph sz="quarter" idx="1"/>
          </p:nvPr>
        </p:nvSpPr>
        <p:spPr/>
        <p:txBody>
          <a:bodyPr>
            <a:normAutofit fontScale="55000" lnSpcReduction="20000"/>
          </a:bodyPr>
          <a:lstStyle/>
          <a:p>
            <a:pPr marL="0" indent="0">
              <a:buNone/>
            </a:pPr>
            <a:r>
              <a:rPr lang="en-CA" dirty="0"/>
              <a:t>What is dual credit?</a:t>
            </a:r>
          </a:p>
          <a:p>
            <a:pPr marL="0" indent="0">
              <a:buNone/>
            </a:pPr>
            <a:endParaRPr lang="en-CA" dirty="0"/>
          </a:p>
          <a:p>
            <a:r>
              <a:rPr lang="en-CA" dirty="0"/>
              <a:t>A dual credit program allows secondary students to take post-secondary courses while they are still in high school. Dual credit students may also receive elective credit towards their high school graduation which they'll need to confirm with their high school.</a:t>
            </a:r>
          </a:p>
          <a:p>
            <a:pPr marL="0" indent="0">
              <a:buNone/>
            </a:pPr>
            <a:endParaRPr lang="en-CA" dirty="0"/>
          </a:p>
          <a:p>
            <a:pPr marL="0" indent="0">
              <a:buNone/>
            </a:pPr>
            <a:r>
              <a:rPr lang="en-CA" dirty="0"/>
              <a:t>How many courses can I take?</a:t>
            </a:r>
          </a:p>
          <a:p>
            <a:r>
              <a:rPr lang="en-CA" dirty="0"/>
              <a:t>Throughout grades 11 and 12 students may take up to a total of four dual credit courses.</a:t>
            </a:r>
          </a:p>
          <a:p>
            <a:pPr marL="0" indent="0">
              <a:buNone/>
            </a:pPr>
            <a:endParaRPr lang="en-CA" dirty="0"/>
          </a:p>
          <a:p>
            <a:pPr marL="0" indent="0">
              <a:buNone/>
            </a:pPr>
            <a:r>
              <a:rPr lang="en-CA" dirty="0"/>
              <a:t>Which courses are eligible for dual credit?</a:t>
            </a:r>
          </a:p>
          <a:p>
            <a:r>
              <a:rPr lang="en-CA" dirty="0"/>
              <a:t>Any undergraduate level Yukon University course that is part of the British Columbia Council on Admission and Transfer (BCCAT) system is eligible for dual credit. </a:t>
            </a:r>
          </a:p>
          <a:p>
            <a:endParaRPr lang="en-CA" dirty="0"/>
          </a:p>
          <a:p>
            <a:r>
              <a:rPr lang="en-CA" dirty="0"/>
              <a:t>Visit the </a:t>
            </a:r>
            <a:r>
              <a:rPr lang="en-CA" u="sng" dirty="0">
                <a:hlinkClick r:id="rId2"/>
              </a:rPr>
              <a:t>BC Transfer Guide’s website  </a:t>
            </a:r>
            <a:r>
              <a:rPr lang="en-CA" dirty="0"/>
              <a:t>where you can search which other post-secondary institutes in BC that will accept your course(s).</a:t>
            </a:r>
          </a:p>
          <a:p>
            <a:pPr marL="0" indent="0">
              <a:buNone/>
            </a:pPr>
            <a:endParaRPr lang="en-US" dirty="0"/>
          </a:p>
          <a:p>
            <a:endParaRPr lang="en-US" dirty="0"/>
          </a:p>
          <a:p>
            <a:pPr marL="0" indent="0">
              <a:buNone/>
            </a:pPr>
            <a:r>
              <a:rPr lang="en-US" dirty="0"/>
              <a:t>Taken from the Yukon University Website- </a:t>
            </a:r>
            <a:r>
              <a:rPr lang="en-US" dirty="0">
                <a:hlinkClick r:id="rId3"/>
              </a:rPr>
              <a:t>https://www.yukonu.ca/programs/dual-credit</a:t>
            </a:r>
            <a:endParaRPr lang="en-US" dirty="0"/>
          </a:p>
          <a:p>
            <a:pPr marL="0" indent="0">
              <a:buNone/>
            </a:pPr>
            <a:endParaRPr lang="en-US" dirty="0"/>
          </a:p>
        </p:txBody>
      </p:sp>
    </p:spTree>
    <p:extLst>
      <p:ext uri="{BB962C8B-B14F-4D97-AF65-F5344CB8AC3E}">
        <p14:creationId xmlns:p14="http://schemas.microsoft.com/office/powerpoint/2010/main" val="32755048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39BF5-6D06-674B-91D4-527EE820B072}"/>
              </a:ext>
            </a:extLst>
          </p:cNvPr>
          <p:cNvSpPr>
            <a:spLocks noGrp="1"/>
          </p:cNvSpPr>
          <p:nvPr>
            <p:ph type="title"/>
          </p:nvPr>
        </p:nvSpPr>
        <p:spPr/>
        <p:txBody>
          <a:bodyPr/>
          <a:lstStyle/>
          <a:p>
            <a:r>
              <a:rPr lang="en-US" dirty="0"/>
              <a:t>Pre-Employment Programs</a:t>
            </a:r>
          </a:p>
        </p:txBody>
      </p:sp>
      <p:sp>
        <p:nvSpPr>
          <p:cNvPr id="3" name="Content Placeholder 2">
            <a:extLst>
              <a:ext uri="{FF2B5EF4-FFF2-40B4-BE49-F238E27FC236}">
                <a16:creationId xmlns:a16="http://schemas.microsoft.com/office/drawing/2014/main" id="{25B1DFBD-B25F-C64A-B106-FF3ECC4DFFB3}"/>
              </a:ext>
            </a:extLst>
          </p:cNvPr>
          <p:cNvSpPr>
            <a:spLocks noGrp="1"/>
          </p:cNvSpPr>
          <p:nvPr>
            <p:ph sz="quarter" idx="1"/>
          </p:nvPr>
        </p:nvSpPr>
        <p:spPr/>
        <p:txBody>
          <a:bodyPr/>
          <a:lstStyle/>
          <a:p>
            <a:r>
              <a:rPr lang="en-US" dirty="0"/>
              <a:t>Yukon University offers a variety of pre-employment trades programs. </a:t>
            </a:r>
          </a:p>
          <a:p>
            <a:r>
              <a:rPr lang="en-US" dirty="0"/>
              <a:t>They have reserved two spots for high school students. </a:t>
            </a:r>
          </a:p>
          <a:p>
            <a:r>
              <a:rPr lang="en-US" dirty="0"/>
              <a:t>Acceptance to programs will be determined through a lottery process administered through Yukon University. </a:t>
            </a:r>
          </a:p>
          <a:p>
            <a:r>
              <a:rPr lang="en-US" dirty="0">
                <a:hlinkClick r:id="rId2"/>
              </a:rPr>
              <a:t>https://www.yukonu.ca/programs/dual-credit</a:t>
            </a:r>
            <a:endParaRPr lang="en-US" dirty="0"/>
          </a:p>
          <a:p>
            <a:pPr marL="0" indent="0">
              <a:buNone/>
            </a:pPr>
            <a:endParaRPr lang="en-US" dirty="0"/>
          </a:p>
        </p:txBody>
      </p:sp>
    </p:spTree>
    <p:extLst>
      <p:ext uri="{BB962C8B-B14F-4D97-AF65-F5344CB8AC3E}">
        <p14:creationId xmlns:p14="http://schemas.microsoft.com/office/powerpoint/2010/main" val="31829019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subTitle" idx="1"/>
          </p:nvPr>
        </p:nvSpPr>
        <p:spPr>
          <a:xfrm>
            <a:off x="1371600" y="1988840"/>
            <a:ext cx="6400800" cy="3649960"/>
          </a:xfrm>
        </p:spPr>
        <p:txBody>
          <a:bodyPr/>
          <a:lstStyle/>
          <a:p>
            <a:pPr algn="l"/>
            <a:r>
              <a:rPr lang="en-CA" dirty="0"/>
              <a:t>  </a:t>
            </a:r>
          </a:p>
          <a:p>
            <a:pPr algn="l"/>
            <a:endParaRPr lang="en-CA" dirty="0"/>
          </a:p>
          <a:p>
            <a:pPr algn="l"/>
            <a:endParaRPr lang="en-CA" dirty="0"/>
          </a:p>
          <a:p>
            <a:pPr algn="l"/>
            <a:r>
              <a:rPr lang="en-CA" dirty="0"/>
              <a:t>• Take a minimum of four to six academic grade 12 courses </a:t>
            </a:r>
          </a:p>
          <a:p>
            <a:pPr algn="l"/>
            <a:endParaRPr lang="en-CA" dirty="0"/>
          </a:p>
          <a:p>
            <a:pPr algn="l"/>
            <a:r>
              <a:rPr lang="en-CA" dirty="0"/>
              <a:t>•  Check pre-requisite courses needed for your future desired program  </a:t>
            </a:r>
          </a:p>
          <a:p>
            <a:pPr algn="l"/>
            <a:r>
              <a:rPr lang="en-CA" dirty="0"/>
              <a:t>	</a:t>
            </a:r>
            <a:endParaRPr lang="en-US" dirty="0"/>
          </a:p>
          <a:p>
            <a:pPr algn="l"/>
            <a:endParaRPr lang="en-CA" dirty="0"/>
          </a:p>
        </p:txBody>
      </p:sp>
      <p:sp>
        <p:nvSpPr>
          <p:cNvPr id="7" name="Title 6"/>
          <p:cNvSpPr>
            <a:spLocks noGrp="1"/>
          </p:cNvSpPr>
          <p:nvPr>
            <p:ph type="ctrTitle"/>
          </p:nvPr>
        </p:nvSpPr>
        <p:spPr>
          <a:xfrm>
            <a:off x="685800" y="692697"/>
            <a:ext cx="7772400" cy="1152127"/>
          </a:xfrm>
        </p:spPr>
        <p:txBody>
          <a:bodyPr/>
          <a:lstStyle/>
          <a:p>
            <a:r>
              <a:rPr lang="en-CA" dirty="0"/>
              <a:t>Keep Your Options Open</a:t>
            </a:r>
          </a:p>
        </p:txBody>
      </p:sp>
    </p:spTree>
    <p:extLst>
      <p:ext uri="{BB962C8B-B14F-4D97-AF65-F5344CB8AC3E}">
        <p14:creationId xmlns:p14="http://schemas.microsoft.com/office/powerpoint/2010/main" val="7265305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pPr algn="ctr"/>
            <a:r>
              <a:rPr lang="en-US" dirty="0"/>
              <a:t>Science/Engineering</a:t>
            </a:r>
            <a:endParaRPr lang="en-CA" dirty="0"/>
          </a:p>
        </p:txBody>
      </p:sp>
      <p:sp>
        <p:nvSpPr>
          <p:cNvPr id="8" name="Text Placeholder 7"/>
          <p:cNvSpPr>
            <a:spLocks noGrp="1"/>
          </p:cNvSpPr>
          <p:nvPr>
            <p:ph type="body" sz="half" idx="3"/>
          </p:nvPr>
        </p:nvSpPr>
        <p:spPr/>
        <p:txBody>
          <a:bodyPr/>
          <a:lstStyle/>
          <a:p>
            <a:pPr algn="ctr"/>
            <a:r>
              <a:rPr lang="en-US" dirty="0"/>
              <a:t>Humanities (Arts)/Fine Arts</a:t>
            </a:r>
            <a:endParaRPr lang="en-CA" dirty="0"/>
          </a:p>
        </p:txBody>
      </p:sp>
      <p:sp>
        <p:nvSpPr>
          <p:cNvPr id="7" name="Content Placeholder 6"/>
          <p:cNvSpPr>
            <a:spLocks noGrp="1"/>
          </p:cNvSpPr>
          <p:nvPr>
            <p:ph sz="quarter" idx="2"/>
          </p:nvPr>
        </p:nvSpPr>
        <p:spPr/>
        <p:txBody>
          <a:bodyPr>
            <a:normAutofit/>
          </a:bodyPr>
          <a:lstStyle/>
          <a:p>
            <a:r>
              <a:rPr lang="en-US" sz="1800" dirty="0"/>
              <a:t>English 12</a:t>
            </a:r>
          </a:p>
          <a:p>
            <a:r>
              <a:rPr lang="en-US" sz="1800" dirty="0"/>
              <a:t>Math 12 – Pre-calculus</a:t>
            </a:r>
          </a:p>
          <a:p>
            <a:r>
              <a:rPr lang="en-US" sz="1800" dirty="0"/>
              <a:t>Science 12</a:t>
            </a:r>
          </a:p>
          <a:p>
            <a:r>
              <a:rPr lang="en-US" sz="1800" dirty="0"/>
              <a:t>Science 12</a:t>
            </a:r>
          </a:p>
          <a:p>
            <a:r>
              <a:rPr lang="en-US" sz="1800" dirty="0"/>
              <a:t>Additional course for Alberta and Ontario</a:t>
            </a:r>
          </a:p>
          <a:p>
            <a:pPr marL="0" indent="0">
              <a:buNone/>
            </a:pPr>
            <a:r>
              <a:rPr lang="en-US" sz="1800" dirty="0"/>
              <a:t>*Science – may require </a:t>
            </a:r>
          </a:p>
          <a:p>
            <a:pPr marL="0" indent="0">
              <a:buNone/>
            </a:pPr>
            <a:r>
              <a:rPr lang="en-US" sz="1800" dirty="0"/>
              <a:t>Physics 11</a:t>
            </a:r>
          </a:p>
          <a:p>
            <a:pPr marL="0" indent="0">
              <a:buNone/>
            </a:pPr>
            <a:r>
              <a:rPr lang="en-US" sz="1800" dirty="0"/>
              <a:t>* Chemistry 12 &amp; Physics 12 for        Engineering, recommend Calculus 12</a:t>
            </a:r>
          </a:p>
        </p:txBody>
      </p:sp>
      <p:sp>
        <p:nvSpPr>
          <p:cNvPr id="9" name="Content Placeholder 8"/>
          <p:cNvSpPr>
            <a:spLocks noGrp="1"/>
          </p:cNvSpPr>
          <p:nvPr>
            <p:ph sz="quarter" idx="4"/>
          </p:nvPr>
        </p:nvSpPr>
        <p:spPr/>
        <p:txBody>
          <a:bodyPr>
            <a:normAutofit/>
          </a:bodyPr>
          <a:lstStyle/>
          <a:p>
            <a:r>
              <a:rPr lang="en-US" sz="2000" dirty="0"/>
              <a:t>English 12</a:t>
            </a:r>
          </a:p>
          <a:p>
            <a:r>
              <a:rPr lang="en-US" sz="2000" dirty="0"/>
              <a:t>3 0r 5 Grade 12 Academics</a:t>
            </a:r>
          </a:p>
          <a:p>
            <a:pPr marL="0" indent="0">
              <a:buNone/>
            </a:pPr>
            <a:endParaRPr lang="en-US" sz="2000" dirty="0"/>
          </a:p>
          <a:p>
            <a:pPr marL="0" indent="0">
              <a:buNone/>
            </a:pPr>
            <a:endParaRPr lang="en-US" sz="2000" dirty="0"/>
          </a:p>
          <a:p>
            <a:pPr marL="0" indent="0">
              <a:buNone/>
            </a:pPr>
            <a:r>
              <a:rPr lang="en-US" sz="2000" dirty="0"/>
              <a:t>*Humanities</a:t>
            </a:r>
          </a:p>
          <a:p>
            <a:pPr marL="0" indent="0">
              <a:buNone/>
            </a:pPr>
            <a:r>
              <a:rPr lang="en-US" sz="2000" dirty="0"/>
              <a:t>*Language 11 (Some universities)</a:t>
            </a:r>
          </a:p>
          <a:p>
            <a:pPr marL="0" indent="0">
              <a:buNone/>
            </a:pPr>
            <a:r>
              <a:rPr lang="en-CA" sz="2000" dirty="0"/>
              <a:t>* Math 11 (Foundations or Pre-calculus – check with university)</a:t>
            </a:r>
          </a:p>
          <a:p>
            <a:pPr marL="0" indent="0">
              <a:buNone/>
            </a:pPr>
            <a:endParaRPr lang="en-US" sz="2000" dirty="0"/>
          </a:p>
        </p:txBody>
      </p:sp>
      <p:sp>
        <p:nvSpPr>
          <p:cNvPr id="2" name="Title 1"/>
          <p:cNvSpPr>
            <a:spLocks noGrp="1"/>
          </p:cNvSpPr>
          <p:nvPr>
            <p:ph type="title"/>
          </p:nvPr>
        </p:nvSpPr>
        <p:spPr/>
        <p:txBody>
          <a:bodyPr/>
          <a:lstStyle/>
          <a:p>
            <a:r>
              <a:rPr lang="en-US" dirty="0"/>
              <a:t>University Admission Requirements</a:t>
            </a:r>
            <a:endParaRPr lang="en-CA" dirty="0"/>
          </a:p>
        </p:txBody>
      </p:sp>
    </p:spTree>
    <p:extLst>
      <p:ext uri="{BB962C8B-B14F-4D97-AF65-F5344CB8AC3E}">
        <p14:creationId xmlns:p14="http://schemas.microsoft.com/office/powerpoint/2010/main" val="42623030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827584" y="2636912"/>
            <a:ext cx="7848872" cy="3600400"/>
          </a:xfrm>
        </p:spPr>
        <p:txBody>
          <a:bodyPr>
            <a:normAutofit fontScale="85000" lnSpcReduction="20000"/>
          </a:bodyPr>
          <a:lstStyle/>
          <a:p>
            <a:r>
              <a:rPr lang="en-CA" dirty="0"/>
              <a:t>An FH Collins based program for grade 10.</a:t>
            </a:r>
          </a:p>
          <a:p>
            <a:endParaRPr lang="en-CA" dirty="0"/>
          </a:p>
          <a:p>
            <a:r>
              <a:rPr lang="en-CA" dirty="0"/>
              <a:t>The focus of the academy will be to learn through experiential hands on learning combined with classroom lessons and activities with an Indigenous perspective. </a:t>
            </a:r>
          </a:p>
          <a:p>
            <a:endParaRPr lang="en-CA" dirty="0"/>
          </a:p>
          <a:p>
            <a:r>
              <a:rPr lang="en-CA" dirty="0"/>
              <a:t>The students have an opportunity to build a sense of belonging within their school community and acquire leadership skills that can transfer to the community. </a:t>
            </a:r>
          </a:p>
          <a:p>
            <a:endParaRPr lang="en-CA" dirty="0"/>
          </a:p>
          <a:p>
            <a:r>
              <a:rPr lang="en-CA" dirty="0"/>
              <a:t>Both Indigenous and non-Indigenous students are encouraged to apply.</a:t>
            </a:r>
          </a:p>
          <a:p>
            <a:endParaRPr lang="en-CA" dirty="0"/>
          </a:p>
          <a:p>
            <a:r>
              <a:rPr lang="en-CA" dirty="0"/>
              <a:t>For more information, please email Jodi.tuton@yukon.ca</a:t>
            </a:r>
            <a:endParaRPr lang="en-US" dirty="0"/>
          </a:p>
          <a:p>
            <a:endParaRPr lang="en-US" dirty="0"/>
          </a:p>
        </p:txBody>
      </p:sp>
      <p:sp>
        <p:nvSpPr>
          <p:cNvPr id="3" name="Title 2"/>
          <p:cNvSpPr>
            <a:spLocks noGrp="1"/>
          </p:cNvSpPr>
          <p:nvPr>
            <p:ph type="ctrTitle"/>
          </p:nvPr>
        </p:nvSpPr>
        <p:spPr/>
        <p:txBody>
          <a:bodyPr/>
          <a:lstStyle/>
          <a:p>
            <a:r>
              <a:rPr lang="en-CA" dirty="0" err="1"/>
              <a:t>Dashaw</a:t>
            </a:r>
            <a:r>
              <a:rPr lang="en-CA" dirty="0"/>
              <a:t> </a:t>
            </a:r>
            <a:r>
              <a:rPr lang="en-CA" dirty="0" err="1"/>
              <a:t>K’e</a:t>
            </a:r>
            <a:r>
              <a:rPr lang="en-CA" dirty="0"/>
              <a:t> (Elder’s Way)</a:t>
            </a:r>
            <a:br>
              <a:rPr lang="en-CA" dirty="0"/>
            </a:br>
            <a:r>
              <a:rPr lang="en-CA" dirty="0"/>
              <a:t>Indigenous Academy</a:t>
            </a:r>
            <a:endParaRPr lang="en-US" dirty="0"/>
          </a:p>
        </p:txBody>
      </p:sp>
    </p:spTree>
    <p:extLst>
      <p:ext uri="{BB962C8B-B14F-4D97-AF65-F5344CB8AC3E}">
        <p14:creationId xmlns:p14="http://schemas.microsoft.com/office/powerpoint/2010/main" val="31102323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Sports School</a:t>
            </a:r>
            <a:endParaRPr lang="en-US" dirty="0"/>
          </a:p>
        </p:txBody>
      </p:sp>
      <p:sp>
        <p:nvSpPr>
          <p:cNvPr id="3" name="Content Placeholder 2"/>
          <p:cNvSpPr>
            <a:spLocks noGrp="1"/>
          </p:cNvSpPr>
          <p:nvPr>
            <p:ph sz="quarter" idx="1"/>
          </p:nvPr>
        </p:nvSpPr>
        <p:spPr/>
        <p:txBody>
          <a:bodyPr>
            <a:normAutofit fontScale="70000" lnSpcReduction="20000"/>
          </a:bodyPr>
          <a:lstStyle/>
          <a:p>
            <a:pPr algn="ctr"/>
            <a:endParaRPr lang="en-CA" dirty="0">
              <a:latin typeface="Cambria" charset="0"/>
              <a:ea typeface="MS PGothic" charset="0"/>
            </a:endParaRPr>
          </a:p>
          <a:p>
            <a:r>
              <a:rPr lang="en-CA" dirty="0">
                <a:latin typeface="Cambria" charset="0"/>
                <a:ea typeface="MS PGothic" charset="0"/>
              </a:rPr>
              <a:t>If you are interested in becoming a better athlete, then you should consider signing up for the FH Collins Sport School. </a:t>
            </a:r>
          </a:p>
          <a:p>
            <a:endParaRPr lang="en-CA" dirty="0">
              <a:latin typeface="Cambria" charset="0"/>
              <a:ea typeface="MS PGothic" charset="0"/>
            </a:endParaRPr>
          </a:p>
          <a:p>
            <a:r>
              <a:rPr lang="en-CA" dirty="0">
                <a:latin typeface="Cambria" charset="0"/>
                <a:ea typeface="MS PGothic" charset="0"/>
              </a:rPr>
              <a:t>The sport school will focus on 3 movement areas: Olympic lifting, Gymnastics and Sprinting. </a:t>
            </a:r>
          </a:p>
          <a:p>
            <a:endParaRPr lang="en-CA" dirty="0">
              <a:latin typeface="Cambria" charset="0"/>
              <a:ea typeface="MS PGothic" charset="0"/>
            </a:endParaRPr>
          </a:p>
          <a:p>
            <a:r>
              <a:rPr lang="en-CA" dirty="0">
                <a:latin typeface="Cambria" charset="0"/>
                <a:ea typeface="MS PGothic" charset="0"/>
              </a:rPr>
              <a:t>These activities will boost your power and strength for any sport. </a:t>
            </a:r>
          </a:p>
          <a:p>
            <a:endParaRPr lang="en-CA" dirty="0">
              <a:latin typeface="Cambria" charset="0"/>
              <a:ea typeface="MS PGothic" charset="0"/>
            </a:endParaRPr>
          </a:p>
          <a:p>
            <a:r>
              <a:rPr lang="en-CA" dirty="0">
                <a:latin typeface="Cambria" charset="0"/>
                <a:ea typeface="MS PGothic" charset="0"/>
              </a:rPr>
              <a:t>There will be tutorial and presentations by experts in nutrition, psychology, injury prevention and rehabilitation etc. </a:t>
            </a:r>
          </a:p>
          <a:p>
            <a:endParaRPr lang="en-CA" dirty="0">
              <a:latin typeface="Cambria" charset="0"/>
              <a:ea typeface="MS PGothic" charset="0"/>
            </a:endParaRPr>
          </a:p>
          <a:p>
            <a:r>
              <a:rPr lang="en-CA" dirty="0">
                <a:latin typeface="Cambria" charset="0"/>
                <a:ea typeface="MS PGothic" charset="0"/>
              </a:rPr>
              <a:t>For more information, please email </a:t>
            </a:r>
            <a:r>
              <a:rPr lang="en-CA" dirty="0">
                <a:latin typeface="Cambria" charset="0"/>
                <a:ea typeface="MS PGothic" charset="0"/>
                <a:hlinkClick r:id="rId2"/>
              </a:rPr>
              <a:t>Charlie.Feht@yesnet.yk.ca</a:t>
            </a:r>
            <a:endParaRPr lang="en-CA" dirty="0">
              <a:latin typeface="Cambria" charset="0"/>
              <a:ea typeface="MS PGothic" charset="0"/>
            </a:endParaRPr>
          </a:p>
          <a:p>
            <a:pPr marL="0" indent="0">
              <a:buNone/>
            </a:pPr>
            <a:endParaRPr lang="en-CA" dirty="0">
              <a:latin typeface="Cambria" charset="0"/>
              <a:ea typeface="MS PGothic" charset="0"/>
            </a:endParaRPr>
          </a:p>
          <a:p>
            <a:pPr marL="0" indent="0">
              <a:buNone/>
            </a:pPr>
            <a:r>
              <a:rPr lang="en-CA" dirty="0">
                <a:latin typeface="Cambria" charset="0"/>
                <a:ea typeface="MS PGothic" charset="0"/>
              </a:rPr>
              <a:t>Application Deadline- February 16</a:t>
            </a:r>
            <a:r>
              <a:rPr lang="en-CA" baseline="30000" dirty="0">
                <a:latin typeface="Cambria" charset="0"/>
                <a:ea typeface="MS PGothic" charset="0"/>
              </a:rPr>
              <a:t>th</a:t>
            </a:r>
            <a:r>
              <a:rPr lang="en-CA" dirty="0">
                <a:latin typeface="Cambria" charset="0"/>
                <a:ea typeface="MS PGothic" charset="0"/>
              </a:rPr>
              <a:t> </a:t>
            </a:r>
          </a:p>
          <a:p>
            <a:pPr marL="0" indent="0">
              <a:buNone/>
            </a:pPr>
            <a:endParaRPr lang="en-US" dirty="0"/>
          </a:p>
        </p:txBody>
      </p:sp>
    </p:spTree>
    <p:extLst>
      <p:ext uri="{BB962C8B-B14F-4D97-AF65-F5344CB8AC3E}">
        <p14:creationId xmlns:p14="http://schemas.microsoft.com/office/powerpoint/2010/main" val="3169725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CD08A-2FCC-D547-93FB-B64AC118F425}"/>
              </a:ext>
            </a:extLst>
          </p:cNvPr>
          <p:cNvSpPr>
            <a:spLocks noGrp="1"/>
          </p:cNvSpPr>
          <p:nvPr>
            <p:ph type="title"/>
          </p:nvPr>
        </p:nvSpPr>
        <p:spPr/>
        <p:txBody>
          <a:bodyPr/>
          <a:lstStyle/>
          <a:p>
            <a:r>
              <a:rPr lang="en-US" dirty="0" err="1"/>
              <a:t>Aventure</a:t>
            </a:r>
            <a:r>
              <a:rPr lang="en-US" dirty="0"/>
              <a:t> 10</a:t>
            </a:r>
          </a:p>
        </p:txBody>
      </p:sp>
      <p:sp>
        <p:nvSpPr>
          <p:cNvPr id="3" name="Content Placeholder 2">
            <a:extLst>
              <a:ext uri="{FF2B5EF4-FFF2-40B4-BE49-F238E27FC236}">
                <a16:creationId xmlns:a16="http://schemas.microsoft.com/office/drawing/2014/main" id="{5A8C7742-50A4-7641-9381-C7CEBC7B9F9B}"/>
              </a:ext>
            </a:extLst>
          </p:cNvPr>
          <p:cNvSpPr>
            <a:spLocks noGrp="1"/>
          </p:cNvSpPr>
          <p:nvPr>
            <p:ph sz="quarter" idx="1"/>
          </p:nvPr>
        </p:nvSpPr>
        <p:spPr/>
        <p:txBody>
          <a:bodyPr>
            <a:normAutofit fontScale="92500" lnSpcReduction="10000"/>
          </a:bodyPr>
          <a:lstStyle/>
          <a:p>
            <a:r>
              <a:rPr lang="en-CA" sz="1800" dirty="0"/>
              <a:t>The </a:t>
            </a:r>
            <a:r>
              <a:rPr lang="en-CA" sz="1800" dirty="0" err="1"/>
              <a:t>Aventure</a:t>
            </a:r>
            <a:r>
              <a:rPr lang="en-CA" sz="1800" dirty="0"/>
              <a:t> 10 program is an integrated semester in </a:t>
            </a:r>
            <a:r>
              <a:rPr lang="en-CA" sz="1800" b="1" dirty="0"/>
              <a:t>French Immersion </a:t>
            </a:r>
            <a:r>
              <a:rPr lang="en-CA" sz="1800" dirty="0"/>
              <a:t>offering five different courses for grade 10 students. It gives students the opportunity to discover and learn outside the classroom through creative and positive hands-on learning experiences.</a:t>
            </a:r>
          </a:p>
          <a:p>
            <a:endParaRPr lang="en-CA" sz="1800" dirty="0"/>
          </a:p>
          <a:p>
            <a:pPr lvl="3"/>
            <a:r>
              <a:rPr lang="en-CA" sz="1800" b="1" u="sng" dirty="0">
                <a:solidFill>
                  <a:schemeClr val="tx1"/>
                </a:solidFill>
              </a:rPr>
              <a:t>Semester 2 courses:</a:t>
            </a:r>
          </a:p>
          <a:p>
            <a:pPr lvl="4"/>
            <a:r>
              <a:rPr lang="en-CA" dirty="0"/>
              <a:t>Sciences 10</a:t>
            </a:r>
          </a:p>
          <a:p>
            <a:pPr lvl="4"/>
            <a:r>
              <a:rPr lang="en-CA" dirty="0"/>
              <a:t>Sciences de </a:t>
            </a:r>
            <a:r>
              <a:rPr lang="en-CA" dirty="0" err="1"/>
              <a:t>environnement</a:t>
            </a:r>
            <a:r>
              <a:rPr lang="en-CA" dirty="0"/>
              <a:t> 11</a:t>
            </a:r>
          </a:p>
          <a:p>
            <a:pPr lvl="4"/>
            <a:r>
              <a:rPr lang="en-CA" dirty="0" err="1"/>
              <a:t>Éducation</a:t>
            </a:r>
            <a:r>
              <a:rPr lang="en-CA" dirty="0"/>
              <a:t> à la </a:t>
            </a:r>
            <a:r>
              <a:rPr lang="en-CA" dirty="0" err="1"/>
              <a:t>carrière</a:t>
            </a:r>
            <a:r>
              <a:rPr lang="en-CA" dirty="0"/>
              <a:t> 10</a:t>
            </a:r>
          </a:p>
          <a:p>
            <a:pPr lvl="4"/>
            <a:r>
              <a:rPr lang="en-CA" dirty="0" err="1"/>
              <a:t>Éducation</a:t>
            </a:r>
            <a:r>
              <a:rPr lang="en-CA" dirty="0"/>
              <a:t> physique 10</a:t>
            </a:r>
          </a:p>
          <a:p>
            <a:pPr lvl="4"/>
            <a:r>
              <a:rPr lang="en-CA" dirty="0"/>
              <a:t>Plein Air 10</a:t>
            </a:r>
          </a:p>
          <a:p>
            <a:pPr lvl="4"/>
            <a:endParaRPr lang="en-CA" dirty="0"/>
          </a:p>
          <a:p>
            <a:pPr marL="0" indent="0">
              <a:buNone/>
            </a:pPr>
            <a:r>
              <a:rPr lang="en-CA" sz="1800" dirty="0"/>
              <a:t>Fee for this program is $350</a:t>
            </a:r>
          </a:p>
          <a:p>
            <a:pPr marL="0" indent="0">
              <a:buNone/>
            </a:pPr>
            <a:r>
              <a:rPr lang="en-CA" sz="1800" dirty="0"/>
              <a:t>Contact Rene Lapierre for more information- </a:t>
            </a:r>
            <a:r>
              <a:rPr lang="en-CA" sz="1800" dirty="0">
                <a:hlinkClick r:id="rId2"/>
              </a:rPr>
              <a:t>rene.lapierre@yesnet.yk.ca</a:t>
            </a:r>
            <a:endParaRPr lang="en-CA" sz="1800" dirty="0"/>
          </a:p>
          <a:p>
            <a:pPr marL="0" indent="0">
              <a:buNone/>
            </a:pPr>
            <a:endParaRPr lang="en-CA" sz="1800" dirty="0"/>
          </a:p>
          <a:p>
            <a:r>
              <a:rPr lang="en-CA" sz="1800" dirty="0"/>
              <a:t>Deadline for applications is February 16th </a:t>
            </a:r>
          </a:p>
          <a:p>
            <a:endParaRPr lang="en-US" dirty="0"/>
          </a:p>
        </p:txBody>
      </p:sp>
    </p:spTree>
    <p:extLst>
      <p:ext uri="{BB962C8B-B14F-4D97-AF65-F5344CB8AC3E}">
        <p14:creationId xmlns:p14="http://schemas.microsoft.com/office/powerpoint/2010/main" val="2290592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Grade Nine</a:t>
            </a:r>
          </a:p>
        </p:txBody>
      </p:sp>
      <p:sp>
        <p:nvSpPr>
          <p:cNvPr id="3" name="Content Placeholder 2"/>
          <p:cNvSpPr>
            <a:spLocks noGrp="1"/>
          </p:cNvSpPr>
          <p:nvPr>
            <p:ph sz="half" idx="1"/>
          </p:nvPr>
        </p:nvSpPr>
        <p:spPr/>
        <p:txBody>
          <a:bodyPr>
            <a:normAutofit/>
          </a:bodyPr>
          <a:lstStyle/>
          <a:p>
            <a:endParaRPr lang="en-CA" dirty="0"/>
          </a:p>
          <a:p>
            <a:r>
              <a:rPr lang="en-CA" dirty="0"/>
              <a:t>English 9</a:t>
            </a:r>
          </a:p>
          <a:p>
            <a:r>
              <a:rPr lang="en-CA" dirty="0"/>
              <a:t>Mathematics 9</a:t>
            </a:r>
          </a:p>
          <a:p>
            <a:r>
              <a:rPr lang="en-CA" dirty="0"/>
              <a:t>Science 9</a:t>
            </a:r>
          </a:p>
          <a:p>
            <a:r>
              <a:rPr lang="en-CA" dirty="0"/>
              <a:t>Social Studies 9</a:t>
            </a:r>
          </a:p>
          <a:p>
            <a:r>
              <a:rPr lang="en-CA" dirty="0"/>
              <a:t>Physical Education 9</a:t>
            </a:r>
          </a:p>
          <a:p>
            <a:r>
              <a:rPr lang="en-CA" dirty="0"/>
              <a:t>Second Language 9</a:t>
            </a:r>
          </a:p>
          <a:p>
            <a:r>
              <a:rPr lang="en-CA" dirty="0"/>
              <a:t>Elective</a:t>
            </a:r>
          </a:p>
          <a:p>
            <a:r>
              <a:rPr lang="en-CA" dirty="0"/>
              <a:t>Elective</a:t>
            </a:r>
          </a:p>
          <a:p>
            <a:pPr marL="0" indent="0">
              <a:buNone/>
            </a:pPr>
            <a:endParaRPr lang="en-CA" dirty="0"/>
          </a:p>
        </p:txBody>
      </p:sp>
      <p:sp>
        <p:nvSpPr>
          <p:cNvPr id="4" name="Content Placeholder 3"/>
          <p:cNvSpPr>
            <a:spLocks noGrp="1"/>
          </p:cNvSpPr>
          <p:nvPr>
            <p:ph sz="half" idx="2"/>
          </p:nvPr>
        </p:nvSpPr>
        <p:spPr/>
        <p:txBody>
          <a:bodyPr>
            <a:normAutofit/>
          </a:bodyPr>
          <a:lstStyle/>
          <a:p>
            <a:endParaRPr lang="en-CA" dirty="0"/>
          </a:p>
          <a:p>
            <a:r>
              <a:rPr lang="en-CA" dirty="0"/>
              <a:t>English 9</a:t>
            </a:r>
          </a:p>
          <a:p>
            <a:r>
              <a:rPr lang="en-CA" dirty="0"/>
              <a:t>Mathématiques 9</a:t>
            </a:r>
          </a:p>
          <a:p>
            <a:r>
              <a:rPr lang="en-CA" dirty="0"/>
              <a:t>Sciences 9</a:t>
            </a:r>
          </a:p>
          <a:p>
            <a:r>
              <a:rPr lang="en-CA" dirty="0"/>
              <a:t>Sciences humaines 9</a:t>
            </a:r>
          </a:p>
          <a:p>
            <a:r>
              <a:rPr lang="en-CA" dirty="0" err="1"/>
              <a:t>Français</a:t>
            </a:r>
            <a:r>
              <a:rPr lang="en-CA" dirty="0"/>
              <a:t> langue 9</a:t>
            </a:r>
          </a:p>
          <a:p>
            <a:r>
              <a:rPr lang="en-CA" dirty="0"/>
              <a:t>Physical Education 9</a:t>
            </a:r>
          </a:p>
          <a:p>
            <a:r>
              <a:rPr lang="en-CA" dirty="0"/>
              <a:t>Elective</a:t>
            </a:r>
          </a:p>
          <a:p>
            <a:r>
              <a:rPr lang="en-CA" dirty="0"/>
              <a:t>Elective</a:t>
            </a:r>
          </a:p>
        </p:txBody>
      </p:sp>
    </p:spTree>
    <p:extLst>
      <p:ext uri="{BB962C8B-B14F-4D97-AF65-F5344CB8AC3E}">
        <p14:creationId xmlns:p14="http://schemas.microsoft.com/office/powerpoint/2010/main" val="33960483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406" y="539496"/>
            <a:ext cx="8534400" cy="987552"/>
          </a:xfrm>
        </p:spPr>
        <p:txBody>
          <a:bodyPr>
            <a:normAutofit fontScale="90000"/>
          </a:bodyPr>
          <a:lstStyle/>
          <a:p>
            <a:br>
              <a:rPr lang="fr-CA" dirty="0"/>
            </a:br>
            <a:br>
              <a:rPr lang="fr-CA" dirty="0"/>
            </a:br>
            <a:br>
              <a:rPr lang="fr-CA" dirty="0"/>
            </a:br>
            <a:br>
              <a:rPr lang="fr-CA" dirty="0"/>
            </a:br>
            <a:br>
              <a:rPr lang="fr-CA" dirty="0"/>
            </a:br>
            <a:br>
              <a:rPr lang="fr-CA" dirty="0"/>
            </a:br>
            <a:br>
              <a:rPr lang="fr-CA" dirty="0"/>
            </a:br>
            <a:br>
              <a:rPr lang="fr-CA" dirty="0"/>
            </a:br>
            <a:r>
              <a:rPr lang="fr-CA" sz="4900" dirty="0"/>
              <a:t>STEAM </a:t>
            </a:r>
            <a:br>
              <a:rPr lang="fr-CA" sz="1800" dirty="0"/>
            </a:br>
            <a:r>
              <a:rPr lang="fr-CA" sz="1800" dirty="0"/>
              <a:t>Sciences, </a:t>
            </a:r>
            <a:r>
              <a:rPr lang="fr-CA" sz="1800" dirty="0" err="1"/>
              <a:t>Technology</a:t>
            </a:r>
            <a:r>
              <a:rPr lang="fr-CA" sz="1800" dirty="0"/>
              <a:t>, Engineering, Arts and </a:t>
            </a:r>
            <a:r>
              <a:rPr lang="fr-CA" sz="1800" dirty="0" err="1"/>
              <a:t>Mathematics</a:t>
            </a:r>
            <a:r>
              <a:rPr lang="fr-CA" sz="1800" dirty="0"/>
              <a:t> – French Immersion</a:t>
            </a:r>
            <a:br>
              <a:rPr lang="fr-CA" dirty="0"/>
            </a:br>
            <a:endParaRPr lang="en-US" dirty="0"/>
          </a:p>
        </p:txBody>
      </p:sp>
      <p:sp>
        <p:nvSpPr>
          <p:cNvPr id="3" name="Content Placeholder 2"/>
          <p:cNvSpPr>
            <a:spLocks noGrp="1"/>
          </p:cNvSpPr>
          <p:nvPr>
            <p:ph sz="quarter" idx="1"/>
          </p:nvPr>
        </p:nvSpPr>
        <p:spPr/>
        <p:txBody>
          <a:bodyPr>
            <a:normAutofit fontScale="77500" lnSpcReduction="20000"/>
          </a:bodyPr>
          <a:lstStyle/>
          <a:p>
            <a:pPr marL="0" indent="0">
              <a:buNone/>
            </a:pPr>
            <a:endParaRPr lang="fr-CA" sz="1800" dirty="0"/>
          </a:p>
          <a:p>
            <a:r>
              <a:rPr lang="en-CA" sz="2200" dirty="0"/>
              <a:t>The STEAM program is an integrated semester in </a:t>
            </a:r>
            <a:r>
              <a:rPr lang="en-CA" sz="2200" b="1" dirty="0"/>
              <a:t>French Immersion </a:t>
            </a:r>
            <a:r>
              <a:rPr lang="en-CA" sz="2200" dirty="0"/>
              <a:t>offering five different courses for grade 11 students. It gives students the opportunity to discover and learn outside the classroom through creative and positive hands-on learning experiences. </a:t>
            </a:r>
          </a:p>
          <a:p>
            <a:pPr marL="0" indent="0">
              <a:buNone/>
            </a:pPr>
            <a:endParaRPr lang="en-CA" sz="2200" dirty="0"/>
          </a:p>
          <a:p>
            <a:r>
              <a:rPr lang="en-CA" sz="2200" dirty="0"/>
              <a:t>This program will earn the student 18 credits and one can expect to spend approximately 22-25 days away on field trips</a:t>
            </a:r>
            <a:r>
              <a:rPr lang="en-CA" sz="2200" b="1" dirty="0"/>
              <a:t>. 			</a:t>
            </a:r>
          </a:p>
          <a:p>
            <a:pPr marL="0" indent="0">
              <a:buNone/>
            </a:pPr>
            <a:r>
              <a:rPr lang="en-CA" sz="2200" b="1" dirty="0"/>
              <a:t>     </a:t>
            </a:r>
            <a:r>
              <a:rPr lang="fr-CA" sz="1900" dirty="0" err="1"/>
              <a:t>Cost</a:t>
            </a:r>
            <a:r>
              <a:rPr lang="fr-CA" sz="1900" dirty="0"/>
              <a:t> of $650</a:t>
            </a:r>
          </a:p>
          <a:p>
            <a:endParaRPr lang="fr-CA" dirty="0"/>
          </a:p>
          <a:p>
            <a:pPr marL="0" indent="0">
              <a:buNone/>
            </a:pPr>
            <a:r>
              <a:rPr lang="fr-CA" sz="1500" dirty="0"/>
              <a:t>	</a:t>
            </a:r>
            <a:r>
              <a:rPr lang="fr-CA" sz="2200" i="1" u="sng" dirty="0"/>
              <a:t>Sem 1:</a:t>
            </a:r>
            <a:r>
              <a:rPr lang="fr-CA" sz="2200" i="1" dirty="0"/>
              <a:t>				</a:t>
            </a:r>
          </a:p>
          <a:p>
            <a:pPr marL="0" indent="0">
              <a:buNone/>
            </a:pPr>
            <a:r>
              <a:rPr lang="fr-CA" sz="2200" dirty="0"/>
              <a:t>	Physique 11 (4)			</a:t>
            </a:r>
          </a:p>
          <a:p>
            <a:pPr marL="0" indent="0">
              <a:buNone/>
            </a:pPr>
            <a:r>
              <a:rPr lang="fr-CA" sz="2200" dirty="0"/>
              <a:t>	Pré-Calcul 11 (4)			</a:t>
            </a:r>
          </a:p>
          <a:p>
            <a:pPr marL="0" indent="0">
              <a:buNone/>
            </a:pPr>
            <a:r>
              <a:rPr lang="fr-CA" sz="2200" dirty="0"/>
              <a:t>	Arts médiatiques 11 (4)				</a:t>
            </a:r>
          </a:p>
          <a:p>
            <a:pPr marL="0" indent="0">
              <a:buNone/>
            </a:pPr>
            <a:r>
              <a:rPr lang="fr-CA" sz="2200" dirty="0"/>
              <a:t>	Plein Air 11 (4)				</a:t>
            </a:r>
          </a:p>
          <a:p>
            <a:pPr marL="0" indent="0">
              <a:buNone/>
            </a:pPr>
            <a:r>
              <a:rPr lang="fr-CA" sz="2200" dirty="0"/>
              <a:t>	</a:t>
            </a:r>
            <a:endParaRPr lang="fr-CA" sz="1400" dirty="0"/>
          </a:p>
          <a:p>
            <a:pPr marL="0" indent="0" algn="ctr">
              <a:buNone/>
            </a:pPr>
            <a:r>
              <a:rPr lang="fr-CA" sz="2200" dirty="0"/>
              <a:t>For More information or an application, contact </a:t>
            </a:r>
            <a:r>
              <a:rPr lang="fr-CA" sz="2200" dirty="0" err="1"/>
              <a:t>Anthony.Grottoli@yesnet.yk.ca</a:t>
            </a:r>
            <a:endParaRPr lang="fr-CA" sz="2200" dirty="0"/>
          </a:p>
        </p:txBody>
      </p:sp>
    </p:spTree>
    <p:extLst>
      <p:ext uri="{BB962C8B-B14F-4D97-AF65-F5344CB8AC3E}">
        <p14:creationId xmlns:p14="http://schemas.microsoft.com/office/powerpoint/2010/main" val="4731428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FHC Stem Program</a:t>
            </a:r>
          </a:p>
        </p:txBody>
      </p:sp>
      <p:sp>
        <p:nvSpPr>
          <p:cNvPr id="3" name="Content Placeholder 2"/>
          <p:cNvSpPr>
            <a:spLocks noGrp="1"/>
          </p:cNvSpPr>
          <p:nvPr>
            <p:ph sz="quarter" idx="1"/>
          </p:nvPr>
        </p:nvSpPr>
        <p:spPr/>
        <p:txBody>
          <a:bodyPr>
            <a:normAutofit/>
          </a:bodyPr>
          <a:lstStyle/>
          <a:p>
            <a:r>
              <a:rPr lang="en-CA" sz="2000" dirty="0"/>
              <a:t>Math and Science departments are teaming up to offer a unique opportunity to students interested in combining Physics 11 and Pre-Calculus 11. </a:t>
            </a:r>
          </a:p>
          <a:p>
            <a:endParaRPr lang="en-CA" sz="2000" dirty="0"/>
          </a:p>
          <a:p>
            <a:r>
              <a:rPr lang="en-CA" sz="2000" dirty="0"/>
              <a:t>In this way, those two courses can be offered as a STEM (Science Technology Engineering Math) program and successful students will receive 8 credits (4 Pre-Calculus and 4 Physics). </a:t>
            </a:r>
          </a:p>
          <a:p>
            <a:pPr marL="0" indent="0">
              <a:buNone/>
            </a:pPr>
            <a:endParaRPr lang="en-CA" sz="2000" dirty="0"/>
          </a:p>
          <a:p>
            <a:r>
              <a:rPr lang="en-CA" sz="2000" dirty="0"/>
              <a:t>The program is available in English in 2</a:t>
            </a:r>
            <a:r>
              <a:rPr lang="en-CA" sz="2000" baseline="30000" dirty="0"/>
              <a:t>nd</a:t>
            </a:r>
            <a:r>
              <a:rPr lang="en-CA" sz="2000" dirty="0"/>
              <a:t> semester.</a:t>
            </a:r>
          </a:p>
          <a:p>
            <a:pPr marL="0" indent="0">
              <a:buNone/>
            </a:pPr>
            <a:r>
              <a:rPr lang="en-US" sz="2000" dirty="0"/>
              <a:t>    Please contact </a:t>
            </a:r>
            <a:r>
              <a:rPr lang="en-US" sz="2000" dirty="0">
                <a:hlinkClick r:id="rId2"/>
              </a:rPr>
              <a:t>justin.gross@yesnet.yk.ca</a:t>
            </a:r>
            <a:r>
              <a:rPr lang="en-US" sz="2000" dirty="0"/>
              <a:t> for </a:t>
            </a:r>
            <a:r>
              <a:rPr lang="en-US" sz="2000"/>
              <a:t>more information</a:t>
            </a:r>
            <a:endParaRPr lang="en-US" sz="2000" dirty="0"/>
          </a:p>
          <a:p>
            <a:endParaRPr lang="en-US" dirty="0"/>
          </a:p>
        </p:txBody>
      </p:sp>
    </p:spTree>
    <p:extLst>
      <p:ext uri="{BB962C8B-B14F-4D97-AF65-F5344CB8AC3E}">
        <p14:creationId xmlns:p14="http://schemas.microsoft.com/office/powerpoint/2010/main" val="42852891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Semester Away</a:t>
            </a:r>
            <a:endParaRPr lang="en-US" dirty="0"/>
          </a:p>
        </p:txBody>
      </p:sp>
      <p:sp>
        <p:nvSpPr>
          <p:cNvPr id="3" name="Content Placeholder 2"/>
          <p:cNvSpPr>
            <a:spLocks noGrp="1"/>
          </p:cNvSpPr>
          <p:nvPr>
            <p:ph sz="quarter" idx="1"/>
          </p:nvPr>
        </p:nvSpPr>
        <p:spPr/>
        <p:txBody>
          <a:bodyPr/>
          <a:lstStyle/>
          <a:p>
            <a:pPr marL="0" indent="0">
              <a:buNone/>
            </a:pPr>
            <a:endParaRPr lang="en-CA" dirty="0"/>
          </a:p>
          <a:p>
            <a:pPr marL="0" indent="0" algn="ctr">
              <a:buNone/>
            </a:pPr>
            <a:r>
              <a:rPr lang="en-CA" dirty="0"/>
              <a:t>As a reminder, if your student has been accepted into a program outside of FH Collins you need to communicate with your guidance counsellor to ensure you are scheduled in the appropriate courses.</a:t>
            </a:r>
          </a:p>
          <a:p>
            <a:pPr marL="0" indent="0" algn="ctr">
              <a:buNone/>
            </a:pPr>
            <a:endParaRPr lang="en-CA" dirty="0"/>
          </a:p>
          <a:p>
            <a:pPr marL="0" indent="0" algn="ctr">
              <a:buNone/>
            </a:pPr>
            <a:r>
              <a:rPr lang="en-CA" sz="1800" dirty="0">
                <a:hlinkClick r:id="rId2"/>
              </a:rPr>
              <a:t>Michel.Morris@Yukon.ca</a:t>
            </a:r>
            <a:r>
              <a:rPr lang="en-CA" sz="1800" dirty="0"/>
              <a:t> (Surnames A-G)</a:t>
            </a:r>
          </a:p>
          <a:p>
            <a:pPr marL="0" indent="0" algn="ctr">
              <a:buNone/>
            </a:pPr>
            <a:r>
              <a:rPr lang="en-CA" sz="1800" dirty="0">
                <a:hlinkClick r:id="rId3"/>
              </a:rPr>
              <a:t>Jodi.Tuton@Yukon.ca</a:t>
            </a:r>
            <a:r>
              <a:rPr lang="en-CA" sz="1800" dirty="0"/>
              <a:t> (Surnames H-M)</a:t>
            </a:r>
          </a:p>
          <a:p>
            <a:pPr marL="0" indent="0" algn="ctr">
              <a:buNone/>
            </a:pPr>
            <a:r>
              <a:rPr lang="en-CA" sz="1800" dirty="0">
                <a:hlinkClick r:id="rId4"/>
              </a:rPr>
              <a:t>Aisha.Alwarid@Yukon.ca</a:t>
            </a:r>
            <a:r>
              <a:rPr lang="en-CA" sz="1800" dirty="0"/>
              <a:t> (Surnames N-Z)</a:t>
            </a:r>
          </a:p>
          <a:p>
            <a:pPr marL="0" indent="0">
              <a:buNone/>
            </a:pPr>
            <a:endParaRPr lang="en-CA" dirty="0"/>
          </a:p>
        </p:txBody>
      </p:sp>
    </p:spTree>
    <p:extLst>
      <p:ext uri="{BB962C8B-B14F-4D97-AF65-F5344CB8AC3E}">
        <p14:creationId xmlns:p14="http://schemas.microsoft.com/office/powerpoint/2010/main" val="3679806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a:t>Pathway to Graduation</a:t>
            </a:r>
          </a:p>
        </p:txBody>
      </p:sp>
      <p:sp>
        <p:nvSpPr>
          <p:cNvPr id="8" name="Content Placeholder 7"/>
          <p:cNvSpPr>
            <a:spLocks noGrp="1"/>
          </p:cNvSpPr>
          <p:nvPr>
            <p:ph sz="half" idx="1"/>
          </p:nvPr>
        </p:nvSpPr>
        <p:spPr>
          <a:xfrm>
            <a:off x="301752" y="1371600"/>
            <a:ext cx="4054224" cy="4577680"/>
          </a:xfrm>
        </p:spPr>
        <p:txBody>
          <a:bodyPr>
            <a:normAutofit/>
          </a:bodyPr>
          <a:lstStyle/>
          <a:p>
            <a:pPr marL="0" indent="0">
              <a:buNone/>
            </a:pPr>
            <a:r>
              <a:rPr lang="en-CA" sz="1600" dirty="0"/>
              <a:t>80 credits / 20 courses</a:t>
            </a:r>
          </a:p>
          <a:p>
            <a:pPr marL="0" indent="0">
              <a:buNone/>
            </a:pPr>
            <a:r>
              <a:rPr lang="en-CA" sz="1600" dirty="0"/>
              <a:t>•English 10</a:t>
            </a:r>
          </a:p>
          <a:p>
            <a:pPr marL="0" indent="0">
              <a:buNone/>
            </a:pPr>
            <a:r>
              <a:rPr lang="en-CA" sz="1600" dirty="0"/>
              <a:t>•Math 10 / </a:t>
            </a:r>
            <a:r>
              <a:rPr lang="en-CA" sz="1600" dirty="0" err="1"/>
              <a:t>Mathématiques</a:t>
            </a:r>
            <a:r>
              <a:rPr lang="en-CA" sz="1600" dirty="0"/>
              <a:t> 10</a:t>
            </a:r>
          </a:p>
          <a:p>
            <a:pPr marL="0" indent="0">
              <a:buNone/>
            </a:pPr>
            <a:r>
              <a:rPr lang="en-CA" sz="1600" dirty="0"/>
              <a:t>•Social Studies 10 / Sciences </a:t>
            </a:r>
            <a:r>
              <a:rPr lang="en-CA" sz="1600" dirty="0" err="1"/>
              <a:t>humaines</a:t>
            </a:r>
            <a:r>
              <a:rPr lang="en-CA" sz="1600" dirty="0"/>
              <a:t> 10</a:t>
            </a:r>
          </a:p>
          <a:p>
            <a:pPr marL="0" indent="0">
              <a:buNone/>
            </a:pPr>
            <a:r>
              <a:rPr lang="en-CA" sz="1600" dirty="0"/>
              <a:t>•Science 10 / Sciences 10</a:t>
            </a:r>
          </a:p>
          <a:p>
            <a:pPr marL="0" indent="0">
              <a:buNone/>
            </a:pPr>
            <a:r>
              <a:rPr lang="en-CA" sz="1600" dirty="0"/>
              <a:t>•Career Life Education 10/</a:t>
            </a:r>
            <a:r>
              <a:rPr lang="en-CA" sz="1600" dirty="0" err="1"/>
              <a:t>Éducation</a:t>
            </a:r>
            <a:r>
              <a:rPr lang="en-CA" sz="1600" dirty="0"/>
              <a:t> à la </a:t>
            </a:r>
            <a:r>
              <a:rPr lang="en-CA" sz="1600" dirty="0" err="1"/>
              <a:t>carrière</a:t>
            </a:r>
            <a:r>
              <a:rPr lang="en-CA" sz="1600" dirty="0"/>
              <a:t> 10</a:t>
            </a:r>
          </a:p>
          <a:p>
            <a:pPr marL="0" indent="0">
              <a:buNone/>
            </a:pPr>
            <a:r>
              <a:rPr lang="en-CA" sz="1600" dirty="0"/>
              <a:t>•Physical Education 10</a:t>
            </a:r>
          </a:p>
          <a:p>
            <a:pPr marL="0" indent="0">
              <a:buNone/>
            </a:pPr>
            <a:r>
              <a:rPr lang="en-CA" sz="1600" dirty="0"/>
              <a:t>•English 11</a:t>
            </a:r>
          </a:p>
          <a:p>
            <a:pPr marL="0" indent="0">
              <a:buNone/>
            </a:pPr>
            <a:r>
              <a:rPr lang="en-CA" sz="1600" dirty="0"/>
              <a:t>•Math 11 or 12 / </a:t>
            </a:r>
            <a:r>
              <a:rPr lang="en-CA" sz="1600" dirty="0" err="1"/>
              <a:t>Mathématiques</a:t>
            </a:r>
            <a:r>
              <a:rPr lang="en-CA" sz="1600" dirty="0"/>
              <a:t> 11 </a:t>
            </a:r>
            <a:r>
              <a:rPr lang="en-CA" sz="1600" dirty="0" err="1"/>
              <a:t>ou</a:t>
            </a:r>
            <a:r>
              <a:rPr lang="en-CA" sz="1600" dirty="0"/>
              <a:t> 12</a:t>
            </a:r>
          </a:p>
          <a:p>
            <a:pPr marL="0" indent="0">
              <a:buNone/>
            </a:pPr>
            <a:r>
              <a:rPr lang="en-CA" sz="1600" dirty="0"/>
              <a:t>•1 Social Studies  12/ Sciences </a:t>
            </a:r>
            <a:r>
              <a:rPr lang="en-CA" sz="1600" dirty="0" err="1"/>
              <a:t>humaines</a:t>
            </a:r>
            <a:r>
              <a:rPr lang="en-CA" sz="1600" dirty="0"/>
              <a:t> 12</a:t>
            </a:r>
          </a:p>
          <a:p>
            <a:pPr marL="0" indent="0">
              <a:buNone/>
            </a:pPr>
            <a:r>
              <a:rPr lang="en-CA" sz="1600" dirty="0"/>
              <a:t>•1 Science 11 or 12</a:t>
            </a:r>
          </a:p>
          <a:p>
            <a:pPr marL="0" indent="0">
              <a:buNone/>
            </a:pPr>
            <a:r>
              <a:rPr lang="en-CA" sz="1600" dirty="0"/>
              <a:t>• 1  Approved Fine Arts or Applied Skills (10-12)</a:t>
            </a:r>
          </a:p>
        </p:txBody>
      </p:sp>
      <p:sp>
        <p:nvSpPr>
          <p:cNvPr id="9" name="Content Placeholder 8"/>
          <p:cNvSpPr>
            <a:spLocks noGrp="1"/>
          </p:cNvSpPr>
          <p:nvPr>
            <p:ph sz="half" idx="2"/>
          </p:nvPr>
        </p:nvSpPr>
        <p:spPr/>
        <p:txBody>
          <a:bodyPr>
            <a:normAutofit/>
          </a:bodyPr>
          <a:lstStyle/>
          <a:p>
            <a:pPr>
              <a:buFont typeface="Arial" panose="020B0604020202020204" pitchFamily="34" charset="0"/>
              <a:buChar char="•"/>
            </a:pPr>
            <a:r>
              <a:rPr lang="en-CA" sz="1600" dirty="0"/>
              <a:t>English 12</a:t>
            </a:r>
          </a:p>
          <a:p>
            <a:pPr>
              <a:buFont typeface="Arial" panose="020B0604020202020204" pitchFamily="34" charset="0"/>
              <a:buChar char="•"/>
            </a:pPr>
            <a:r>
              <a:rPr lang="en-CA" sz="1600" dirty="0"/>
              <a:t>Career Life Connections 12</a:t>
            </a:r>
          </a:p>
          <a:p>
            <a:r>
              <a:rPr lang="en-CA" sz="1600" dirty="0"/>
              <a:t>Grade 12 Elective</a:t>
            </a:r>
          </a:p>
          <a:p>
            <a:r>
              <a:rPr lang="en-CA" sz="1600" dirty="0"/>
              <a:t>Grade 12 Elective</a:t>
            </a:r>
          </a:p>
          <a:p>
            <a:r>
              <a:rPr lang="en-CA" sz="1600" dirty="0"/>
              <a:t>5 additional electives (10-12)</a:t>
            </a:r>
          </a:p>
          <a:p>
            <a:pPr marL="0" indent="0">
              <a:buNone/>
            </a:pPr>
            <a:r>
              <a:rPr lang="en-US" sz="1600" b="1" dirty="0">
                <a:solidFill>
                  <a:schemeClr val="accent1"/>
                </a:solidFill>
              </a:rPr>
              <a:t>• </a:t>
            </a:r>
            <a:r>
              <a:rPr lang="en-US" sz="1600" dirty="0"/>
              <a:t>   </a:t>
            </a:r>
            <a:r>
              <a:rPr lang="en-CA" sz="1600" dirty="0"/>
              <a:t>Français langue (10, 11, 12)</a:t>
            </a:r>
          </a:p>
          <a:p>
            <a:pPr marL="0" indent="0">
              <a:buNone/>
            </a:pPr>
            <a:r>
              <a:rPr lang="en-US" sz="1600" dirty="0"/>
              <a:t>     *A total of six Immersion courses </a:t>
            </a:r>
          </a:p>
          <a:p>
            <a:pPr marL="0" indent="0">
              <a:buNone/>
            </a:pPr>
            <a:r>
              <a:rPr lang="en-US" sz="1600" dirty="0"/>
              <a:t>     Grades 10-12</a:t>
            </a:r>
          </a:p>
          <a:p>
            <a:pPr marL="0" indent="0">
              <a:buNone/>
            </a:pPr>
            <a:endParaRPr lang="fr-CA" sz="1600" dirty="0"/>
          </a:p>
          <a:p>
            <a:pPr marL="0" indent="0">
              <a:buNone/>
            </a:pPr>
            <a:r>
              <a:rPr lang="en-US" sz="1600" b="1" dirty="0">
                <a:solidFill>
                  <a:schemeClr val="accent1"/>
                </a:solidFill>
              </a:rPr>
              <a:t>• </a:t>
            </a:r>
            <a:r>
              <a:rPr lang="en-CA" sz="1600" dirty="0"/>
              <a:t>Numeracy assessment 10</a:t>
            </a:r>
          </a:p>
          <a:p>
            <a:pPr marL="0" indent="0">
              <a:buNone/>
            </a:pPr>
            <a:r>
              <a:rPr lang="en-US" sz="1600" b="1" dirty="0">
                <a:solidFill>
                  <a:schemeClr val="accent1"/>
                </a:solidFill>
              </a:rPr>
              <a:t>• </a:t>
            </a:r>
            <a:r>
              <a:rPr lang="en-CA" sz="1600" dirty="0"/>
              <a:t>Literacy assessment 10</a:t>
            </a:r>
          </a:p>
          <a:p>
            <a:pPr marL="0" indent="0">
              <a:buNone/>
            </a:pPr>
            <a:r>
              <a:rPr lang="en-US" sz="1600" b="1" dirty="0">
                <a:solidFill>
                  <a:schemeClr val="accent1"/>
                </a:solidFill>
              </a:rPr>
              <a:t>• </a:t>
            </a:r>
            <a:r>
              <a:rPr lang="en-CA" sz="1600" dirty="0"/>
              <a:t>Literacy assessment 12</a:t>
            </a:r>
          </a:p>
          <a:p>
            <a:pPr marL="0" indent="0">
              <a:buNone/>
            </a:pPr>
            <a:r>
              <a:rPr lang="en-US" sz="1600" b="1" dirty="0">
                <a:solidFill>
                  <a:schemeClr val="accent1"/>
                </a:solidFill>
              </a:rPr>
              <a:t>• </a:t>
            </a:r>
            <a:r>
              <a:rPr lang="en-CA" sz="1600" dirty="0"/>
              <a:t>*Grade 12 </a:t>
            </a:r>
            <a:r>
              <a:rPr lang="en-CA" sz="1600" dirty="0" err="1"/>
              <a:t>Francais</a:t>
            </a:r>
            <a:r>
              <a:rPr lang="en-CA" sz="1600" dirty="0"/>
              <a:t> Langue Assessment*</a:t>
            </a:r>
          </a:p>
          <a:p>
            <a:pPr marL="0" indent="0">
              <a:buNone/>
            </a:pPr>
            <a:endParaRPr lang="en-CA" sz="1600" dirty="0"/>
          </a:p>
          <a:p>
            <a:pPr marL="0" indent="0">
              <a:buNone/>
            </a:pPr>
            <a:r>
              <a:rPr lang="fr-CA" sz="1600" dirty="0"/>
              <a:t>* </a:t>
            </a:r>
            <a:r>
              <a:rPr lang="fr-CA" sz="1600" dirty="0" err="1"/>
              <a:t>Indigenous</a:t>
            </a:r>
            <a:r>
              <a:rPr lang="fr-CA" sz="1600" dirty="0"/>
              <a:t> Graduation </a:t>
            </a:r>
            <a:r>
              <a:rPr lang="fr-CA" sz="1600" dirty="0" err="1"/>
              <a:t>Requirement</a:t>
            </a:r>
            <a:endParaRPr lang="fr-CA" sz="1600" dirty="0"/>
          </a:p>
        </p:txBody>
      </p:sp>
    </p:spTree>
    <p:extLst>
      <p:ext uri="{BB962C8B-B14F-4D97-AF65-F5344CB8AC3E}">
        <p14:creationId xmlns:p14="http://schemas.microsoft.com/office/powerpoint/2010/main" val="1861605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b="1" dirty="0"/>
              <a:t>Grade Ten</a:t>
            </a:r>
          </a:p>
        </p:txBody>
      </p:sp>
      <p:sp>
        <p:nvSpPr>
          <p:cNvPr id="8" name="Content Placeholder 7"/>
          <p:cNvSpPr>
            <a:spLocks noGrp="1"/>
          </p:cNvSpPr>
          <p:nvPr>
            <p:ph sz="half" idx="1"/>
          </p:nvPr>
        </p:nvSpPr>
        <p:spPr/>
        <p:txBody>
          <a:bodyPr>
            <a:normAutofit/>
          </a:bodyPr>
          <a:lstStyle/>
          <a:p>
            <a:endParaRPr lang="en-CA" dirty="0"/>
          </a:p>
          <a:p>
            <a:r>
              <a:rPr lang="en-CA" dirty="0"/>
              <a:t>English 10</a:t>
            </a:r>
          </a:p>
          <a:p>
            <a:r>
              <a:rPr lang="en-CA" dirty="0"/>
              <a:t>Mathematics 10</a:t>
            </a:r>
          </a:p>
          <a:p>
            <a:r>
              <a:rPr lang="en-CA" dirty="0"/>
              <a:t>Science 10</a:t>
            </a:r>
          </a:p>
          <a:p>
            <a:r>
              <a:rPr lang="en-CA" dirty="0"/>
              <a:t>Social Studies 10</a:t>
            </a:r>
          </a:p>
          <a:p>
            <a:r>
              <a:rPr lang="en-CA" dirty="0"/>
              <a:t>Physical Education 10</a:t>
            </a:r>
          </a:p>
          <a:p>
            <a:r>
              <a:rPr lang="en-CA" sz="2400" dirty="0"/>
              <a:t>Career Life Education 10</a:t>
            </a:r>
          </a:p>
          <a:p>
            <a:r>
              <a:rPr lang="en-CA" dirty="0"/>
              <a:t>Elective 10 (2</a:t>
            </a:r>
            <a:r>
              <a:rPr lang="en-CA" baseline="30000" dirty="0"/>
              <a:t>nd</a:t>
            </a:r>
            <a:r>
              <a:rPr lang="en-CA" dirty="0"/>
              <a:t> lang.)</a:t>
            </a:r>
          </a:p>
          <a:p>
            <a:r>
              <a:rPr lang="en-CA" dirty="0"/>
              <a:t>Elective 10</a:t>
            </a:r>
          </a:p>
        </p:txBody>
      </p:sp>
      <p:sp>
        <p:nvSpPr>
          <p:cNvPr id="9" name="Content Placeholder 8"/>
          <p:cNvSpPr>
            <a:spLocks noGrp="1"/>
          </p:cNvSpPr>
          <p:nvPr>
            <p:ph sz="half" idx="2"/>
          </p:nvPr>
        </p:nvSpPr>
        <p:spPr/>
        <p:txBody>
          <a:bodyPr>
            <a:normAutofit/>
          </a:bodyPr>
          <a:lstStyle/>
          <a:p>
            <a:endParaRPr lang="en-CA" dirty="0"/>
          </a:p>
          <a:p>
            <a:r>
              <a:rPr lang="en-CA" sz="2400" dirty="0"/>
              <a:t>English 10</a:t>
            </a:r>
          </a:p>
          <a:p>
            <a:r>
              <a:rPr lang="en-CA" sz="2400" dirty="0"/>
              <a:t>Mathématiques 10</a:t>
            </a:r>
          </a:p>
          <a:p>
            <a:r>
              <a:rPr lang="en-CA" sz="2400" dirty="0"/>
              <a:t>Sciences 10</a:t>
            </a:r>
          </a:p>
          <a:p>
            <a:r>
              <a:rPr lang="en-CA" sz="2400" dirty="0"/>
              <a:t>Sciences humaines 10</a:t>
            </a:r>
          </a:p>
          <a:p>
            <a:r>
              <a:rPr lang="en-CA" sz="2400" dirty="0"/>
              <a:t>Physical Education 10</a:t>
            </a:r>
          </a:p>
          <a:p>
            <a:r>
              <a:rPr lang="en-CA" sz="2400" dirty="0" err="1"/>
              <a:t>Éducation</a:t>
            </a:r>
            <a:r>
              <a:rPr lang="en-CA" sz="2400" dirty="0"/>
              <a:t> à la </a:t>
            </a:r>
            <a:r>
              <a:rPr lang="en-CA" sz="2400" dirty="0" err="1"/>
              <a:t>carrière</a:t>
            </a:r>
            <a:r>
              <a:rPr lang="en-CA" sz="2400" dirty="0"/>
              <a:t> 10</a:t>
            </a:r>
          </a:p>
          <a:p>
            <a:r>
              <a:rPr lang="en-CA" sz="2400" dirty="0" err="1"/>
              <a:t>Français</a:t>
            </a:r>
            <a:r>
              <a:rPr lang="en-CA" sz="2400" dirty="0"/>
              <a:t> langue 10</a:t>
            </a:r>
          </a:p>
          <a:p>
            <a:r>
              <a:rPr lang="en-CA" sz="2400" dirty="0"/>
              <a:t>Elective 10</a:t>
            </a:r>
          </a:p>
          <a:p>
            <a:endParaRPr lang="en-CA" dirty="0"/>
          </a:p>
          <a:p>
            <a:endParaRPr lang="en-CA" dirty="0"/>
          </a:p>
        </p:txBody>
      </p:sp>
    </p:spTree>
    <p:extLst>
      <p:ext uri="{BB962C8B-B14F-4D97-AF65-F5344CB8AC3E}">
        <p14:creationId xmlns:p14="http://schemas.microsoft.com/office/powerpoint/2010/main" val="675670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a:t>Math 10</a:t>
            </a:r>
          </a:p>
        </p:txBody>
      </p:sp>
      <p:sp>
        <p:nvSpPr>
          <p:cNvPr id="8" name="Content Placeholder 7"/>
          <p:cNvSpPr>
            <a:spLocks noGrp="1"/>
          </p:cNvSpPr>
          <p:nvPr>
            <p:ph sz="half" idx="1"/>
          </p:nvPr>
        </p:nvSpPr>
        <p:spPr/>
        <p:txBody>
          <a:bodyPr>
            <a:normAutofit/>
          </a:bodyPr>
          <a:lstStyle/>
          <a:p>
            <a:endParaRPr lang="en-CA" dirty="0"/>
          </a:p>
          <a:p>
            <a:r>
              <a:rPr lang="en-CA" dirty="0"/>
              <a:t>Workplace Math 10</a:t>
            </a:r>
          </a:p>
          <a:p>
            <a:r>
              <a:rPr lang="en-CA" dirty="0"/>
              <a:t>Foundations and Pre-calculus 10</a:t>
            </a:r>
          </a:p>
          <a:p>
            <a:r>
              <a:rPr lang="en-CA" dirty="0"/>
              <a:t>Linear Foundations  &amp; Pre-cal 10 (over 2 semesters) and a possibility of A&amp;W10</a:t>
            </a:r>
          </a:p>
        </p:txBody>
      </p:sp>
      <p:sp>
        <p:nvSpPr>
          <p:cNvPr id="9" name="Content Placeholder 8"/>
          <p:cNvSpPr>
            <a:spLocks noGrp="1"/>
          </p:cNvSpPr>
          <p:nvPr>
            <p:ph sz="half" idx="2"/>
          </p:nvPr>
        </p:nvSpPr>
        <p:spPr/>
        <p:txBody>
          <a:bodyPr>
            <a:normAutofit/>
          </a:bodyPr>
          <a:lstStyle/>
          <a:p>
            <a:pPr marL="0" indent="0">
              <a:buNone/>
            </a:pPr>
            <a:endParaRPr lang="en-CA" dirty="0"/>
          </a:p>
          <a:p>
            <a:r>
              <a:rPr lang="en-CA" dirty="0" err="1"/>
              <a:t>Fondements</a:t>
            </a:r>
            <a:r>
              <a:rPr lang="en-CA" dirty="0"/>
              <a:t> des </a:t>
            </a:r>
            <a:r>
              <a:rPr lang="en-CA" dirty="0" err="1"/>
              <a:t>mathématiques</a:t>
            </a:r>
            <a:r>
              <a:rPr lang="en-CA" dirty="0"/>
              <a:t> et </a:t>
            </a:r>
            <a:r>
              <a:rPr lang="en-CA" dirty="0" err="1"/>
              <a:t>pré-calcul</a:t>
            </a:r>
            <a:r>
              <a:rPr lang="en-CA" dirty="0"/>
              <a:t> 10</a:t>
            </a:r>
          </a:p>
        </p:txBody>
      </p:sp>
    </p:spTree>
    <p:extLst>
      <p:ext uri="{BB962C8B-B14F-4D97-AF65-F5344CB8AC3E}">
        <p14:creationId xmlns:p14="http://schemas.microsoft.com/office/powerpoint/2010/main" val="1405647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English 10</a:t>
            </a:r>
            <a:endParaRPr lang="en-US" dirty="0"/>
          </a:p>
        </p:txBody>
      </p:sp>
      <p:sp>
        <p:nvSpPr>
          <p:cNvPr id="3" name="Content Placeholder 2"/>
          <p:cNvSpPr>
            <a:spLocks noGrp="1"/>
          </p:cNvSpPr>
          <p:nvPr>
            <p:ph sz="half" idx="1"/>
          </p:nvPr>
        </p:nvSpPr>
        <p:spPr/>
        <p:txBody>
          <a:bodyPr>
            <a:normAutofit lnSpcReduction="10000"/>
          </a:bodyPr>
          <a:lstStyle/>
          <a:p>
            <a:r>
              <a:rPr lang="en-CA" dirty="0"/>
              <a:t>Students must select one of </a:t>
            </a:r>
            <a:r>
              <a:rPr lang="en-CA"/>
              <a:t>the 4 </a:t>
            </a:r>
            <a:r>
              <a:rPr lang="en-CA" dirty="0"/>
              <a:t>options to satisfy their Language Arts 10 graduation requirement</a:t>
            </a:r>
            <a:endParaRPr lang="en-US" dirty="0"/>
          </a:p>
        </p:txBody>
      </p:sp>
      <p:sp>
        <p:nvSpPr>
          <p:cNvPr id="4" name="Content Placeholder 3"/>
          <p:cNvSpPr>
            <a:spLocks noGrp="1"/>
          </p:cNvSpPr>
          <p:nvPr>
            <p:ph sz="half" idx="2"/>
          </p:nvPr>
        </p:nvSpPr>
        <p:spPr/>
        <p:txBody>
          <a:bodyPr>
            <a:normAutofit lnSpcReduction="10000"/>
          </a:bodyPr>
          <a:lstStyle/>
          <a:p>
            <a:r>
              <a:rPr lang="en-CA" dirty="0"/>
              <a:t>Creative Writing &amp; Literary Studies</a:t>
            </a:r>
          </a:p>
          <a:p>
            <a:pPr marL="0" indent="0">
              <a:buNone/>
            </a:pPr>
            <a:endParaRPr lang="en-CA" dirty="0"/>
          </a:p>
          <a:p>
            <a:r>
              <a:rPr lang="en-CA" dirty="0"/>
              <a:t>New Media &amp; Literary Studies</a:t>
            </a:r>
          </a:p>
          <a:p>
            <a:pPr marL="0" indent="0">
              <a:buNone/>
            </a:pPr>
            <a:endParaRPr lang="en-CA" dirty="0"/>
          </a:p>
          <a:p>
            <a:r>
              <a:rPr lang="en-CA" dirty="0"/>
              <a:t>English First Peoples New Media &amp; Writing 10</a:t>
            </a:r>
          </a:p>
          <a:p>
            <a:endParaRPr lang="en-CA" dirty="0"/>
          </a:p>
          <a:p>
            <a:r>
              <a:rPr lang="en-CA" dirty="0"/>
              <a:t>Spoken Language &amp; Literary Studies</a:t>
            </a:r>
            <a:endParaRPr lang="en-US" dirty="0"/>
          </a:p>
        </p:txBody>
      </p:sp>
    </p:spTree>
    <p:extLst>
      <p:ext uri="{BB962C8B-B14F-4D97-AF65-F5344CB8AC3E}">
        <p14:creationId xmlns:p14="http://schemas.microsoft.com/office/powerpoint/2010/main" val="723352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b="1" dirty="0"/>
              <a:t>Grade Eleven</a:t>
            </a:r>
          </a:p>
        </p:txBody>
      </p:sp>
      <p:sp>
        <p:nvSpPr>
          <p:cNvPr id="8" name="Content Placeholder 7"/>
          <p:cNvSpPr>
            <a:spLocks noGrp="1"/>
          </p:cNvSpPr>
          <p:nvPr>
            <p:ph sz="half" idx="1"/>
          </p:nvPr>
        </p:nvSpPr>
        <p:spPr>
          <a:xfrm>
            <a:off x="457200" y="1052736"/>
            <a:ext cx="4038600" cy="5544616"/>
          </a:xfrm>
        </p:spPr>
        <p:txBody>
          <a:bodyPr>
            <a:normAutofit/>
          </a:bodyPr>
          <a:lstStyle/>
          <a:p>
            <a:endParaRPr lang="en-CA" dirty="0"/>
          </a:p>
          <a:p>
            <a:r>
              <a:rPr lang="en-CA" sz="2000" dirty="0"/>
              <a:t>English 11 </a:t>
            </a:r>
          </a:p>
          <a:p>
            <a:r>
              <a:rPr lang="en-CA" sz="2000" dirty="0"/>
              <a:t>Mathematics 11 or 12</a:t>
            </a:r>
          </a:p>
          <a:p>
            <a:r>
              <a:rPr lang="en-CA" sz="2000" dirty="0"/>
              <a:t>1 Science 11 or 12</a:t>
            </a:r>
          </a:p>
          <a:p>
            <a:r>
              <a:rPr lang="en-CA" sz="2000" dirty="0"/>
              <a:t>1 Social Studies  12</a:t>
            </a:r>
          </a:p>
          <a:p>
            <a:r>
              <a:rPr lang="en-CA" sz="2000" dirty="0"/>
              <a:t>Elective</a:t>
            </a:r>
          </a:p>
          <a:p>
            <a:r>
              <a:rPr lang="en-CA" sz="2000" dirty="0"/>
              <a:t>Elective</a:t>
            </a:r>
          </a:p>
          <a:p>
            <a:r>
              <a:rPr lang="en-CA" sz="2000" dirty="0"/>
              <a:t>Elective </a:t>
            </a:r>
          </a:p>
          <a:p>
            <a:r>
              <a:rPr lang="en-CA" sz="2000" dirty="0"/>
              <a:t>Elective</a:t>
            </a:r>
          </a:p>
          <a:p>
            <a:endParaRPr lang="en-CA" dirty="0"/>
          </a:p>
        </p:txBody>
      </p:sp>
      <p:sp>
        <p:nvSpPr>
          <p:cNvPr id="9" name="Content Placeholder 8"/>
          <p:cNvSpPr>
            <a:spLocks noGrp="1"/>
          </p:cNvSpPr>
          <p:nvPr>
            <p:ph sz="half" idx="2"/>
          </p:nvPr>
        </p:nvSpPr>
        <p:spPr>
          <a:xfrm>
            <a:off x="4648200" y="1052736"/>
            <a:ext cx="4038600" cy="5073427"/>
          </a:xfrm>
        </p:spPr>
        <p:txBody>
          <a:bodyPr>
            <a:normAutofit/>
          </a:bodyPr>
          <a:lstStyle/>
          <a:p>
            <a:endParaRPr lang="en-CA" dirty="0"/>
          </a:p>
          <a:p>
            <a:r>
              <a:rPr lang="en-CA" sz="2000" dirty="0"/>
              <a:t>English 11 </a:t>
            </a:r>
          </a:p>
          <a:p>
            <a:r>
              <a:rPr lang="en-CA" sz="2000" dirty="0" err="1"/>
              <a:t>Mathématiques</a:t>
            </a:r>
            <a:r>
              <a:rPr lang="en-CA" sz="2000" dirty="0"/>
              <a:t> 11 </a:t>
            </a:r>
            <a:r>
              <a:rPr lang="en-CA" sz="2000" dirty="0" err="1"/>
              <a:t>ou</a:t>
            </a:r>
            <a:r>
              <a:rPr lang="en-CA" sz="2000" dirty="0"/>
              <a:t> 12</a:t>
            </a:r>
          </a:p>
          <a:p>
            <a:r>
              <a:rPr lang="en-CA" sz="2000" dirty="0"/>
              <a:t>1 Sciences 11 or 12</a:t>
            </a:r>
          </a:p>
          <a:p>
            <a:r>
              <a:rPr lang="en-CA" sz="2000" dirty="0"/>
              <a:t>1 Sciences </a:t>
            </a:r>
            <a:r>
              <a:rPr lang="en-CA" sz="2000" dirty="0" err="1"/>
              <a:t>humaines</a:t>
            </a:r>
            <a:r>
              <a:rPr lang="en-CA" sz="2000" dirty="0"/>
              <a:t> 12</a:t>
            </a:r>
          </a:p>
          <a:p>
            <a:r>
              <a:rPr lang="en-CA" sz="2000" dirty="0" err="1"/>
              <a:t>Français</a:t>
            </a:r>
            <a:r>
              <a:rPr lang="en-CA" sz="2000" dirty="0"/>
              <a:t> langue 11</a:t>
            </a:r>
          </a:p>
          <a:p>
            <a:r>
              <a:rPr lang="en-CA" sz="2000" dirty="0"/>
              <a:t>Elective</a:t>
            </a:r>
          </a:p>
          <a:p>
            <a:r>
              <a:rPr lang="en-CA" sz="2000" dirty="0"/>
              <a:t>Elective</a:t>
            </a:r>
          </a:p>
          <a:p>
            <a:r>
              <a:rPr lang="en-CA" sz="2000" dirty="0"/>
              <a:t>Elective</a:t>
            </a:r>
          </a:p>
        </p:txBody>
      </p:sp>
    </p:spTree>
    <p:extLst>
      <p:ext uri="{BB962C8B-B14F-4D97-AF65-F5344CB8AC3E}">
        <p14:creationId xmlns:p14="http://schemas.microsoft.com/office/powerpoint/2010/main" val="3661553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English 11</a:t>
            </a:r>
          </a:p>
        </p:txBody>
      </p:sp>
      <p:sp>
        <p:nvSpPr>
          <p:cNvPr id="3" name="Espace réservé du contenu 2"/>
          <p:cNvSpPr>
            <a:spLocks noGrp="1"/>
          </p:cNvSpPr>
          <p:nvPr>
            <p:ph sz="half" idx="1"/>
          </p:nvPr>
        </p:nvSpPr>
        <p:spPr/>
        <p:txBody>
          <a:bodyPr/>
          <a:lstStyle/>
          <a:p>
            <a:r>
              <a:rPr lang="fr-CA" dirty="0" err="1"/>
              <a:t>Students</a:t>
            </a:r>
            <a:r>
              <a:rPr lang="fr-CA" dirty="0"/>
              <a:t> must select one of the 2 options to </a:t>
            </a:r>
            <a:r>
              <a:rPr lang="fr-CA" dirty="0" err="1"/>
              <a:t>meet</a:t>
            </a:r>
            <a:r>
              <a:rPr lang="fr-CA" dirty="0"/>
              <a:t> the graduation </a:t>
            </a:r>
            <a:r>
              <a:rPr lang="fr-CA" dirty="0" err="1"/>
              <a:t>requirement</a:t>
            </a:r>
            <a:r>
              <a:rPr lang="fr-CA" dirty="0"/>
              <a:t> for </a:t>
            </a:r>
            <a:r>
              <a:rPr lang="fr-CA" dirty="0" err="1"/>
              <a:t>Language</a:t>
            </a:r>
            <a:r>
              <a:rPr lang="fr-CA" dirty="0"/>
              <a:t> </a:t>
            </a:r>
            <a:r>
              <a:rPr lang="en-CA" dirty="0"/>
              <a:t>Arts</a:t>
            </a:r>
            <a:r>
              <a:rPr lang="fr-CA" dirty="0"/>
              <a:t> 11</a:t>
            </a:r>
          </a:p>
          <a:p>
            <a:endParaRPr lang="fr-FR" dirty="0"/>
          </a:p>
        </p:txBody>
      </p:sp>
      <p:sp>
        <p:nvSpPr>
          <p:cNvPr id="4" name="Espace réservé du contenu 3"/>
          <p:cNvSpPr>
            <a:spLocks noGrp="1"/>
          </p:cNvSpPr>
          <p:nvPr>
            <p:ph sz="half" idx="2"/>
          </p:nvPr>
        </p:nvSpPr>
        <p:spPr/>
        <p:txBody>
          <a:bodyPr/>
          <a:lstStyle/>
          <a:p>
            <a:r>
              <a:rPr lang="fr-CA" dirty="0"/>
              <a:t>English First Peoples </a:t>
            </a:r>
            <a:r>
              <a:rPr lang="fr-CA" dirty="0" err="1"/>
              <a:t>Literary</a:t>
            </a:r>
            <a:r>
              <a:rPr lang="fr-CA" dirty="0"/>
              <a:t> </a:t>
            </a:r>
            <a:r>
              <a:rPr lang="fr-CA" dirty="0" err="1"/>
              <a:t>Studies</a:t>
            </a:r>
            <a:r>
              <a:rPr lang="fr-CA" dirty="0"/>
              <a:t> and New Media 11</a:t>
            </a:r>
          </a:p>
          <a:p>
            <a:endParaRPr lang="fr-CA" dirty="0"/>
          </a:p>
          <a:p>
            <a:pPr marL="0" indent="0">
              <a:buNone/>
            </a:pPr>
            <a:r>
              <a:rPr lang="fr-CA" dirty="0"/>
              <a:t>                    OR </a:t>
            </a:r>
          </a:p>
          <a:p>
            <a:pPr marL="0" indent="0">
              <a:buNone/>
            </a:pPr>
            <a:endParaRPr lang="fr-CA" dirty="0"/>
          </a:p>
          <a:p>
            <a:r>
              <a:rPr lang="fr-CA" dirty="0"/>
              <a:t>English First Peoples </a:t>
            </a:r>
            <a:r>
              <a:rPr lang="fr-CA" dirty="0" err="1"/>
              <a:t>Literary</a:t>
            </a:r>
            <a:r>
              <a:rPr lang="fr-CA" dirty="0"/>
              <a:t> </a:t>
            </a:r>
            <a:r>
              <a:rPr lang="fr-CA" dirty="0" err="1"/>
              <a:t>Studies</a:t>
            </a:r>
            <a:r>
              <a:rPr lang="fr-CA" dirty="0"/>
              <a:t> and </a:t>
            </a:r>
            <a:r>
              <a:rPr lang="fr-CA" dirty="0" err="1"/>
              <a:t>Writing</a:t>
            </a:r>
            <a:r>
              <a:rPr lang="fr-CA" dirty="0"/>
              <a:t> 11</a:t>
            </a:r>
          </a:p>
          <a:p>
            <a:pPr marL="0" indent="0">
              <a:buNone/>
            </a:pPr>
            <a:endParaRPr lang="fr-CA" dirty="0"/>
          </a:p>
          <a:p>
            <a:endParaRPr lang="fr-FR" dirty="0"/>
          </a:p>
        </p:txBody>
      </p:sp>
    </p:spTree>
    <p:extLst>
      <p:ext uri="{BB962C8B-B14F-4D97-AF65-F5344CB8AC3E}">
        <p14:creationId xmlns:p14="http://schemas.microsoft.com/office/powerpoint/2010/main" val="1832409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CA" dirty="0"/>
              <a:t>Math 11  </a:t>
            </a:r>
          </a:p>
        </p:txBody>
      </p:sp>
      <p:sp>
        <p:nvSpPr>
          <p:cNvPr id="6" name="Content Placeholder 5"/>
          <p:cNvSpPr>
            <a:spLocks noGrp="1"/>
          </p:cNvSpPr>
          <p:nvPr>
            <p:ph sz="half" idx="1"/>
          </p:nvPr>
        </p:nvSpPr>
        <p:spPr/>
        <p:txBody>
          <a:bodyPr/>
          <a:lstStyle/>
          <a:p>
            <a:endParaRPr lang="en-CA" dirty="0"/>
          </a:p>
          <a:p>
            <a:r>
              <a:rPr lang="en-CA" dirty="0"/>
              <a:t>Workplace Math 11</a:t>
            </a:r>
          </a:p>
          <a:p>
            <a:endParaRPr lang="en-CA" dirty="0"/>
          </a:p>
          <a:p>
            <a:r>
              <a:rPr lang="en-CA" dirty="0"/>
              <a:t>Foundations of Math 11</a:t>
            </a:r>
          </a:p>
          <a:p>
            <a:endParaRPr lang="en-CA" dirty="0"/>
          </a:p>
          <a:p>
            <a:r>
              <a:rPr lang="en-CA" dirty="0"/>
              <a:t>Pre-calculus Math 11</a:t>
            </a:r>
          </a:p>
        </p:txBody>
      </p:sp>
      <p:sp>
        <p:nvSpPr>
          <p:cNvPr id="7" name="Content Placeholder 6"/>
          <p:cNvSpPr>
            <a:spLocks noGrp="1"/>
          </p:cNvSpPr>
          <p:nvPr>
            <p:ph sz="half" idx="2"/>
          </p:nvPr>
        </p:nvSpPr>
        <p:spPr/>
        <p:txBody>
          <a:bodyPr/>
          <a:lstStyle/>
          <a:p>
            <a:pPr marL="0" indent="0">
              <a:buNone/>
            </a:pPr>
            <a:endParaRPr lang="en-CA" dirty="0"/>
          </a:p>
          <a:p>
            <a:r>
              <a:rPr lang="en-CA" dirty="0" err="1"/>
              <a:t>Pré-calcul</a:t>
            </a:r>
            <a:r>
              <a:rPr lang="en-CA" dirty="0"/>
              <a:t> 11</a:t>
            </a:r>
          </a:p>
          <a:p>
            <a:r>
              <a:rPr lang="en-CA" dirty="0" err="1"/>
              <a:t>Fondements</a:t>
            </a:r>
            <a:r>
              <a:rPr lang="en-CA" dirty="0"/>
              <a:t> des </a:t>
            </a:r>
            <a:r>
              <a:rPr lang="en-CA" dirty="0" err="1"/>
              <a:t>mathématiques</a:t>
            </a:r>
            <a:endParaRPr lang="en-CA" dirty="0"/>
          </a:p>
        </p:txBody>
      </p:sp>
    </p:spTree>
    <p:extLst>
      <p:ext uri="{BB962C8B-B14F-4D97-AF65-F5344CB8AC3E}">
        <p14:creationId xmlns:p14="http://schemas.microsoft.com/office/powerpoint/2010/main" val="74885801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21788</TotalTime>
  <Words>1540</Words>
  <Application>Microsoft Office PowerPoint</Application>
  <PresentationFormat>On-screen Show (4:3)</PresentationFormat>
  <Paragraphs>269</Paragraphs>
  <Slides>22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Cambria</vt:lpstr>
      <vt:lpstr>Georgia</vt:lpstr>
      <vt:lpstr>Wingdings</vt:lpstr>
      <vt:lpstr>Wingdings 2</vt:lpstr>
      <vt:lpstr>Civic</vt:lpstr>
      <vt:lpstr>F. H. Collins Secondary School</vt:lpstr>
      <vt:lpstr>Grade Nine</vt:lpstr>
      <vt:lpstr>Pathway to Graduation</vt:lpstr>
      <vt:lpstr>Grade Ten</vt:lpstr>
      <vt:lpstr>Math 10</vt:lpstr>
      <vt:lpstr>English 10</vt:lpstr>
      <vt:lpstr>Grade Eleven</vt:lpstr>
      <vt:lpstr>English 11</vt:lpstr>
      <vt:lpstr>Math 11  </vt:lpstr>
      <vt:lpstr>Grade Twelve</vt:lpstr>
      <vt:lpstr>Grade Twelve Electives</vt:lpstr>
      <vt:lpstr>External Credits</vt:lpstr>
      <vt:lpstr>Dual Credit- Yukon University</vt:lpstr>
      <vt:lpstr>Pre-Employment Programs</vt:lpstr>
      <vt:lpstr>Keep Your Options Open</vt:lpstr>
      <vt:lpstr>University Admission Requirements</vt:lpstr>
      <vt:lpstr>Dashaw K’e (Elder’s Way) Indigenous Academy</vt:lpstr>
      <vt:lpstr>Sports School</vt:lpstr>
      <vt:lpstr>Aventure 10</vt:lpstr>
      <vt:lpstr>        STEAM  Sciences, Technology, Engineering, Arts and Mathematics – French Immersion </vt:lpstr>
      <vt:lpstr> FHC Stem Program</vt:lpstr>
      <vt:lpstr>Semester Away</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 H. Collins Secondary School</dc:title>
  <dc:creator>Admin</dc:creator>
  <cp:lastModifiedBy>Michel.Morris</cp:lastModifiedBy>
  <cp:revision>183</cp:revision>
  <dcterms:created xsi:type="dcterms:W3CDTF">2011-03-22T16:19:57Z</dcterms:created>
  <dcterms:modified xsi:type="dcterms:W3CDTF">2024-02-02T16:20:29Z</dcterms:modified>
</cp:coreProperties>
</file>