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9" r:id="rId13"/>
    <p:sldId id="265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applyalberta.ca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educationplannerbc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ontariocolleges.ca/en" TargetMode="External"/><Relationship Id="rId4" Type="http://schemas.openxmlformats.org/officeDocument/2006/relationships/hyperlink" Target="https://www.ouac.on.ca/" TargetMode="Externa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gov.bc.ca/gov/content/education-training/k-12/support/transcripts-and-certificat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ukon.ca/en/education-and-schools/apprentices-and-trad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 Secondary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FH Collins secondary school</a:t>
            </a:r>
          </a:p>
          <a:p>
            <a:pPr algn="ctr"/>
            <a:r>
              <a:rPr lang="en-CA" sz="2400" dirty="0"/>
              <a:t>2023-2024</a:t>
            </a:r>
          </a:p>
          <a:p>
            <a:pPr algn="ctr"/>
            <a:r>
              <a:rPr lang="en-CA" sz="2400" dirty="0"/>
              <a:t>M. Morris, </a:t>
            </a:r>
            <a:r>
              <a:rPr lang="en-CA" sz="2400" dirty="0" err="1"/>
              <a:t>J.Tuton</a:t>
            </a:r>
            <a:r>
              <a:rPr lang="en-CA" sz="2400" dirty="0"/>
              <a:t>, </a:t>
            </a:r>
            <a:r>
              <a:rPr lang="en-CA" sz="2400" dirty="0" err="1"/>
              <a:t>A.Alwarid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656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Education Planner BC 	 	</a:t>
            </a:r>
            <a:r>
              <a:rPr lang="en-CA" dirty="0">
                <a:hlinkClick r:id="rId2"/>
              </a:rPr>
              <a:t>https://www.educationplannerbc.ca/</a:t>
            </a:r>
            <a:endParaRPr lang="en-CA" dirty="0"/>
          </a:p>
          <a:p>
            <a:r>
              <a:rPr lang="en-CA" dirty="0"/>
              <a:t>Apply Alberta			</a:t>
            </a:r>
            <a:r>
              <a:rPr lang="en-CA" dirty="0">
                <a:hlinkClick r:id="rId3"/>
              </a:rPr>
              <a:t>https://applyalberta.ca/</a:t>
            </a:r>
            <a:endParaRPr lang="en-CA" dirty="0"/>
          </a:p>
          <a:p>
            <a:r>
              <a:rPr lang="en-CA" dirty="0"/>
              <a:t>OUAC				</a:t>
            </a:r>
            <a:r>
              <a:rPr lang="en-CA" dirty="0">
                <a:hlinkClick r:id="rId4"/>
              </a:rPr>
              <a:t>https://www.ouac.on.ca/</a:t>
            </a:r>
            <a:endParaRPr lang="en-CA" dirty="0"/>
          </a:p>
          <a:p>
            <a:r>
              <a:rPr lang="en-CA" dirty="0"/>
              <a:t>Ontario Colleges			</a:t>
            </a:r>
            <a:r>
              <a:rPr lang="en-CA" dirty="0">
                <a:hlinkClick r:id="rId5"/>
              </a:rPr>
              <a:t>https://www.ontariocolleges.ca/en</a:t>
            </a:r>
            <a:endParaRPr lang="en-CA" dirty="0"/>
          </a:p>
          <a:p>
            <a:endParaRPr lang="en-CA" dirty="0"/>
          </a:p>
          <a:p>
            <a:r>
              <a:rPr lang="en-CA" dirty="0"/>
              <a:t>Credit card needed to apply. Application costs vary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234" y="2941615"/>
            <a:ext cx="1594834" cy="36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660" y="2408175"/>
            <a:ext cx="1427408" cy="28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84" y="4052922"/>
            <a:ext cx="1811184" cy="39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378" y="3458142"/>
            <a:ext cx="2017690" cy="44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40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Transcripts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 Record of your high school courses and marks used for admission </a:t>
            </a:r>
          </a:p>
          <a:p>
            <a:r>
              <a:rPr lang="en-CA" dirty="0"/>
              <a:t> Self declare, through your </a:t>
            </a:r>
            <a:r>
              <a:rPr lang="en-CA" dirty="0" err="1"/>
              <a:t>BCeID</a:t>
            </a:r>
            <a:r>
              <a:rPr lang="en-CA" dirty="0"/>
              <a:t> account. Most universities are requiring them sent through your </a:t>
            </a:r>
            <a:r>
              <a:rPr lang="en-CA" dirty="0" err="1"/>
              <a:t>BCeID</a:t>
            </a:r>
            <a:r>
              <a:rPr lang="en-CA" dirty="0"/>
              <a:t> account.</a:t>
            </a:r>
          </a:p>
          <a:p>
            <a:r>
              <a:rPr lang="en-CA" dirty="0"/>
              <a:t> Final/Official Transcript: Sent through </a:t>
            </a:r>
            <a:r>
              <a:rPr lang="en-CA" dirty="0" err="1"/>
              <a:t>BCeID</a:t>
            </a:r>
            <a:r>
              <a:rPr lang="en-CA" dirty="0"/>
              <a:t> mid summer.</a:t>
            </a:r>
          </a:p>
          <a:p>
            <a:r>
              <a:rPr lang="en-US" dirty="0">
                <a:hlinkClick r:id="rId2"/>
              </a:rPr>
              <a:t>https://www2.gov.bc.ca/gov/content/education-training/k-12/support/transcripts-and-certificates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5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3888" y="1709739"/>
            <a:ext cx="2492799" cy="22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600">
                <a:solidFill>
                  <a:srgbClr val="FF0000"/>
                </a:solidFill>
              </a:rPr>
              <a:t>EXAMPLE OF A  </a:t>
            </a:r>
            <a:br>
              <a:rPr lang="en-US" altLang="en-US" sz="1600">
                <a:solidFill>
                  <a:srgbClr val="FF0000"/>
                </a:solidFill>
              </a:rPr>
            </a:br>
            <a:r>
              <a:rPr lang="en-US" altLang="en-US" sz="1600">
                <a:solidFill>
                  <a:srgbClr val="FF0000"/>
                </a:solidFill>
              </a:rPr>
              <a:t>STUDENT</a:t>
            </a:r>
            <a:r>
              <a:rPr lang="ja-JP" altLang="en-US" sz="1600">
                <a:solidFill>
                  <a:srgbClr val="FF0000"/>
                </a:solidFill>
              </a:rPr>
              <a:t>’</a:t>
            </a:r>
            <a:r>
              <a:rPr lang="en-US" altLang="ja-JP" sz="1600">
                <a:solidFill>
                  <a:srgbClr val="FF0000"/>
                </a:solidFill>
              </a:rPr>
              <a:t>S  TRANSCRIPT</a:t>
            </a:r>
            <a:endParaRPr lang="en-US" altLang="en-US" sz="160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928" y="109112"/>
            <a:ext cx="5587283" cy="665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00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Scholarships and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 Early admission for big university entrance scholarships </a:t>
            </a:r>
          </a:p>
          <a:p>
            <a:r>
              <a:rPr lang="en-US" dirty="0"/>
              <a:t> Automatic (no application) scholarships for competitive average </a:t>
            </a:r>
          </a:p>
          <a:p>
            <a:r>
              <a:rPr lang="en-US" dirty="0"/>
              <a:t> Yukon Foundation </a:t>
            </a:r>
          </a:p>
          <a:p>
            <a:r>
              <a:rPr lang="en-US" dirty="0"/>
              <a:t> </a:t>
            </a:r>
            <a:r>
              <a:rPr lang="en-US" dirty="0" err="1"/>
              <a:t>Schulich</a:t>
            </a:r>
            <a:r>
              <a:rPr lang="en-US" dirty="0"/>
              <a:t>, Horatio Alger, Loran, TD, </a:t>
            </a:r>
            <a:r>
              <a:rPr lang="en-US" dirty="0" err="1"/>
              <a:t>Indspire</a:t>
            </a:r>
            <a:r>
              <a:rPr lang="en-US" dirty="0"/>
              <a:t>, Burger King, Canada Post </a:t>
            </a:r>
          </a:p>
          <a:p>
            <a:r>
              <a:rPr lang="en-US" dirty="0"/>
              <a:t> Scholarships Canada </a:t>
            </a:r>
          </a:p>
          <a:p>
            <a:r>
              <a:rPr lang="en-US" dirty="0"/>
              <a:t> Volunteer work and marks.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 Yukon Excellence Awards $3000 max </a:t>
            </a:r>
          </a:p>
          <a:p>
            <a:r>
              <a:rPr lang="en-US" dirty="0"/>
              <a:t> Yukon Grant $4390 plus $1500 travel (per year for 5 years) </a:t>
            </a:r>
          </a:p>
        </p:txBody>
      </p:sp>
    </p:spTree>
    <p:extLst>
      <p:ext uri="{BB962C8B-B14F-4D97-AF65-F5344CB8AC3E}">
        <p14:creationId xmlns:p14="http://schemas.microsoft.com/office/powerpoint/2010/main" val="1198955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Six Advantages of Working After High School</a:t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Earn Money Instead of Spending It!</a:t>
            </a:r>
          </a:p>
          <a:p>
            <a:pPr>
              <a:defRPr/>
            </a:pPr>
            <a:r>
              <a:rPr lang="en-US" dirty="0"/>
              <a:t>Learn to Appreciate School</a:t>
            </a:r>
          </a:p>
          <a:p>
            <a:pPr>
              <a:defRPr/>
            </a:pPr>
            <a:r>
              <a:rPr lang="en-US" dirty="0"/>
              <a:t>Gain Life Experiences</a:t>
            </a:r>
          </a:p>
          <a:p>
            <a:pPr>
              <a:defRPr/>
            </a:pPr>
            <a:r>
              <a:rPr lang="en-US" dirty="0"/>
              <a:t>Put More Thoughts Into Your Future Career</a:t>
            </a:r>
          </a:p>
          <a:p>
            <a:pPr>
              <a:defRPr/>
            </a:pPr>
            <a:r>
              <a:rPr lang="en-US" dirty="0"/>
              <a:t>Decide if School Is the Right Path for You</a:t>
            </a:r>
          </a:p>
          <a:p>
            <a:pPr>
              <a:defRPr/>
            </a:pPr>
            <a:r>
              <a:rPr lang="en-US" dirty="0"/>
              <a:t>Brain Maturity Extends Well Beyond Teen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16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Final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 Create a folder on your phone with login and password information </a:t>
            </a:r>
          </a:p>
          <a:p>
            <a:r>
              <a:rPr lang="en-CA" dirty="0"/>
              <a:t> Check your email regularly including junk folder </a:t>
            </a:r>
          </a:p>
          <a:p>
            <a:r>
              <a:rPr lang="en-CA" dirty="0"/>
              <a:t> Allow a parent to have access to your information </a:t>
            </a:r>
          </a:p>
          <a:p>
            <a:r>
              <a:rPr lang="en-CA" dirty="0"/>
              <a:t> Be very aware of deadlines </a:t>
            </a:r>
          </a:p>
          <a:p>
            <a:r>
              <a:rPr lang="en-CA" dirty="0"/>
              <a:t> Read emails on a computer not just your phone </a:t>
            </a:r>
          </a:p>
          <a:p>
            <a:r>
              <a:rPr lang="en-CA" dirty="0"/>
              <a:t> Start now to explore options for reference letters for scholarships </a:t>
            </a:r>
          </a:p>
          <a:p>
            <a:r>
              <a:rPr lang="en-CA"/>
              <a:t> 1st </a:t>
            </a:r>
            <a:r>
              <a:rPr lang="en-CA" dirty="0"/>
              <a:t>choice/ 2nd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 Presentations for Grade 12 students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634852"/>
              </p:ext>
            </p:extLst>
          </p:nvPr>
        </p:nvGraphicFramePr>
        <p:xfrm>
          <a:off x="1141413" y="2249488"/>
          <a:ext cx="9906000" cy="3146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06861677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578558859"/>
                    </a:ext>
                  </a:extLst>
                </a:gridCol>
              </a:tblGrid>
              <a:tr h="3146760">
                <a:tc>
                  <a:txBody>
                    <a:bodyPr/>
                    <a:lstStyle/>
                    <a:p>
                      <a:pPr algn="l"/>
                      <a:r>
                        <a:rPr lang="en-CA" sz="2800" u="sng" dirty="0"/>
                        <a:t>Fall:</a:t>
                      </a:r>
                    </a:p>
                    <a:p>
                      <a:pPr algn="l"/>
                      <a:endParaRPr lang="en-CA" sz="2400" dirty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/>
                        <a:t>Application process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/>
                        <a:t>Early Admissions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/>
                        <a:t>Transcripts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2400" dirty="0"/>
                        <a:t>Creating a </a:t>
                      </a:r>
                      <a:r>
                        <a:rPr lang="en-US" sz="2400" dirty="0" err="1"/>
                        <a:t>BCeID</a:t>
                      </a:r>
                      <a:r>
                        <a:rPr lang="en-US" sz="2400" dirty="0"/>
                        <a:t> account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CA" sz="2400" dirty="0"/>
                        <a:t>Scholarships ($)</a:t>
                      </a:r>
                      <a:endParaRPr lang="en-US" sz="240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u="sng" dirty="0"/>
                        <a:t>Spring:</a:t>
                      </a:r>
                    </a:p>
                    <a:p>
                      <a:endParaRPr lang="en-CA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2400" dirty="0"/>
                        <a:t>Student Financial Aid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CA" sz="2400" dirty="0"/>
                        <a:t>Yukon Grant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166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9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Educational attainment for the population aged 25 to 64, Canada, 2021 Census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89335"/>
              </p:ext>
            </p:extLst>
          </p:nvPr>
        </p:nvGraphicFramePr>
        <p:xfrm>
          <a:off x="1141413" y="2249488"/>
          <a:ext cx="9906000" cy="2252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7326335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98819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734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Less than high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50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University or higher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07190"/>
                  </a:ext>
                </a:extLst>
              </a:tr>
              <a:tr h="398623">
                <a:tc>
                  <a:txBody>
                    <a:bodyPr/>
                    <a:lstStyle/>
                    <a:p>
                      <a:r>
                        <a:rPr lang="en-CA" dirty="0"/>
                        <a:t>College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502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Apprenticeship or Trades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51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High School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6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9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Choosing a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 Do they have the program I want or that I can transfer in to?</a:t>
            </a:r>
          </a:p>
          <a:p>
            <a:r>
              <a:rPr lang="en-CA" dirty="0"/>
              <a:t> Proximity to the Yukon </a:t>
            </a:r>
          </a:p>
          <a:p>
            <a:r>
              <a:rPr lang="en-CA" dirty="0"/>
              <a:t> Family and friends in the new city </a:t>
            </a:r>
          </a:p>
          <a:p>
            <a:r>
              <a:rPr lang="en-CA" dirty="0"/>
              <a:t> Academic reputation </a:t>
            </a:r>
          </a:p>
          <a:p>
            <a:r>
              <a:rPr lang="en-CA" dirty="0"/>
              <a:t> Co-op programs </a:t>
            </a:r>
          </a:p>
          <a:p>
            <a:r>
              <a:rPr lang="en-CA" dirty="0"/>
              <a:t> Opportunities to be hired after completing schooling </a:t>
            </a:r>
          </a:p>
          <a:p>
            <a:r>
              <a:rPr lang="en-CA" dirty="0"/>
              <a:t> Cost </a:t>
            </a:r>
          </a:p>
          <a:p>
            <a:r>
              <a:rPr lang="en-CA" dirty="0"/>
              <a:t> Guaranteed residence for 1st year students </a:t>
            </a:r>
          </a:p>
          <a:p>
            <a:r>
              <a:rPr lang="en-CA" dirty="0"/>
              <a:t> 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09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Trades &amp; Apprenticeships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 </a:t>
            </a:r>
            <a:r>
              <a:rPr lang="en-CA" dirty="0">
                <a:hlinkClick r:id="rId2"/>
              </a:rPr>
              <a:t>https://yukon.ca/en/education-and-schools/apprentices-and-trades</a:t>
            </a:r>
            <a:r>
              <a:rPr lang="en-CA" dirty="0"/>
              <a:t> </a:t>
            </a:r>
          </a:p>
          <a:p>
            <a:r>
              <a:rPr lang="en-CA" dirty="0"/>
              <a:t> 3 way agreement between the apprentice, Yukon Apprenticeship and the Employer </a:t>
            </a:r>
          </a:p>
          <a:p>
            <a:r>
              <a:rPr lang="en-CA" dirty="0"/>
              <a:t> Foundation Year or Pre-Apprenticeship Programs </a:t>
            </a:r>
          </a:p>
          <a:p>
            <a:r>
              <a:rPr lang="en-CA" dirty="0"/>
              <a:t> For questions or to book an apprenticeship orientation meeting, email apprenticeship@yukon.ca or phone 867-456-3867 </a:t>
            </a:r>
          </a:p>
          <a:p>
            <a:r>
              <a:rPr lang="en-CA" dirty="0"/>
              <a:t> Apprenticeship training agreement with Alberta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8101" y="154546"/>
            <a:ext cx="5472113" cy="63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 Certificate or Diploma (1 or 2 years) </a:t>
            </a:r>
          </a:p>
          <a:p>
            <a:r>
              <a:rPr lang="en-CA" dirty="0"/>
              <a:t> Limited seats: first applied, first eligible, first accepted </a:t>
            </a:r>
          </a:p>
          <a:p>
            <a:r>
              <a:rPr lang="en-CA" dirty="0"/>
              <a:t> Be mindful of grade 11 requirements for admission </a:t>
            </a:r>
          </a:p>
          <a:p>
            <a:r>
              <a:rPr lang="en-CA" dirty="0"/>
              <a:t> Look to see if your program transfers to another institution to complete a higher level. Example LPN or Northern Science at </a:t>
            </a:r>
            <a:r>
              <a:rPr lang="en-CA" dirty="0" err="1"/>
              <a:t>YukonU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3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 3 or 4 year degree: Bachelor of ____________ </a:t>
            </a:r>
          </a:p>
          <a:p>
            <a:r>
              <a:rPr lang="en-CA" dirty="0"/>
              <a:t> Admission is based on your competitive average and sometimes a personal profile </a:t>
            </a:r>
          </a:p>
          <a:p>
            <a:r>
              <a:rPr lang="en-CA" dirty="0"/>
              <a:t> Arts: English 12 and 3 or 4 Academic Grade 12 courses </a:t>
            </a:r>
          </a:p>
          <a:p>
            <a:r>
              <a:rPr lang="en-CA" dirty="0"/>
              <a:t> Science: English 12, Pre-Calculus 12, 2 Academic sciences and sometimes one other course. </a:t>
            </a:r>
          </a:p>
          <a:p>
            <a:r>
              <a:rPr lang="en-CA" dirty="0"/>
              <a:t> Fine Arts: Academic plus portfolio</a:t>
            </a:r>
          </a:p>
          <a:p>
            <a:r>
              <a:rPr lang="en-CA" dirty="0"/>
              <a:t> Admission deadlines vary often December-February.</a:t>
            </a:r>
          </a:p>
        </p:txBody>
      </p:sp>
    </p:spTree>
    <p:extLst>
      <p:ext uri="{BB962C8B-B14F-4D97-AF65-F5344CB8AC3E}">
        <p14:creationId xmlns:p14="http://schemas.microsoft.com/office/powerpoint/2010/main" val="313793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Admission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 For University Applications </a:t>
            </a:r>
          </a:p>
          <a:p>
            <a:r>
              <a:rPr lang="en-CA" dirty="0"/>
              <a:t> Based on your Grade 11 marks </a:t>
            </a:r>
          </a:p>
          <a:p>
            <a:r>
              <a:rPr lang="en-CA" dirty="0"/>
              <a:t> Need to ensure that you have the required Grade 12 courses on your transcript </a:t>
            </a:r>
          </a:p>
          <a:p>
            <a:r>
              <a:rPr lang="en-CA" dirty="0"/>
              <a:t> Most universities are open early to mid-October</a:t>
            </a:r>
          </a:p>
          <a:p>
            <a:r>
              <a:rPr lang="en-CA" dirty="0"/>
              <a:t> Scholarships </a:t>
            </a:r>
          </a:p>
        </p:txBody>
      </p:sp>
    </p:spTree>
    <p:extLst>
      <p:ext uri="{BB962C8B-B14F-4D97-AF65-F5344CB8AC3E}">
        <p14:creationId xmlns:p14="http://schemas.microsoft.com/office/powerpoint/2010/main" val="4116175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88</TotalTime>
  <Words>681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Tw Cen MT</vt:lpstr>
      <vt:lpstr>Circuit</vt:lpstr>
      <vt:lpstr>Post Secondary Information</vt:lpstr>
      <vt:lpstr>2 Presentations for Grade 12 students</vt:lpstr>
      <vt:lpstr>Educational attainment for the population aged 25 to 64, Canada, 2021 Census</vt:lpstr>
      <vt:lpstr>Choosing a school</vt:lpstr>
      <vt:lpstr>Trades &amp; Apprenticeships</vt:lpstr>
      <vt:lpstr>PowerPoint Presentation</vt:lpstr>
      <vt:lpstr>College</vt:lpstr>
      <vt:lpstr>University</vt:lpstr>
      <vt:lpstr>Early Admission</vt:lpstr>
      <vt:lpstr>Application Centers</vt:lpstr>
      <vt:lpstr>Transcripts </vt:lpstr>
      <vt:lpstr>PowerPoint Presentation</vt:lpstr>
      <vt:lpstr>Scholarships and Money</vt:lpstr>
      <vt:lpstr>Six Advantages of Working After High School </vt:lpstr>
      <vt:lpstr>Final Tips</vt:lpstr>
    </vt:vector>
  </TitlesOfParts>
  <Company>Yukon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 Information</dc:title>
  <dc:creator>Aisha.Alwarid</dc:creator>
  <cp:lastModifiedBy>Michel.Morris</cp:lastModifiedBy>
  <cp:revision>8</cp:revision>
  <dcterms:created xsi:type="dcterms:W3CDTF">2022-10-05T21:32:19Z</dcterms:created>
  <dcterms:modified xsi:type="dcterms:W3CDTF">2023-09-18T22:05:30Z</dcterms:modified>
</cp:coreProperties>
</file>