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88"/>
    <p:restoredTop sz="96035"/>
  </p:normalViewPr>
  <p:slideViewPr>
    <p:cSldViewPr snapToGrid="0" snapToObjects="1">
      <p:cViewPr varScale="1">
        <p:scale>
          <a:sx n="111" d="100"/>
          <a:sy n="111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9A43E0-13DA-86EB-BB08-B23615C1F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9460" y="624568"/>
            <a:ext cx="3429000" cy="2571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32051E-6A84-E5A0-4F75-0CC5A1866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723540" y="624567"/>
            <a:ext cx="3429000" cy="2571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1C44FE-D2DD-D011-11BC-889F49524DAC}"/>
              </a:ext>
            </a:extLst>
          </p:cNvPr>
          <p:cNvSpPr txBox="1"/>
          <p:nvPr/>
        </p:nvSpPr>
        <p:spPr>
          <a:xfrm>
            <a:off x="3429000" y="283028"/>
            <a:ext cx="546881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/>
              <a:t>FHC – Grade 8 Orientation </a:t>
            </a:r>
          </a:p>
          <a:p>
            <a:pPr algn="ctr"/>
            <a:endParaRPr lang="en-CA" sz="4000" dirty="0"/>
          </a:p>
          <a:p>
            <a:pPr algn="ctr"/>
            <a:r>
              <a:rPr lang="en-CA" sz="4000" dirty="0"/>
              <a:t> </a:t>
            </a:r>
          </a:p>
          <a:p>
            <a:pPr algn="ctr"/>
            <a:r>
              <a:rPr lang="en-CA" sz="4000" i="1" dirty="0"/>
              <a:t>Proud to Learn Together on the Traditional Territories of the </a:t>
            </a:r>
            <a:r>
              <a:rPr lang="en-CA" sz="4000" i="1" dirty="0" err="1"/>
              <a:t>Kwanlin</a:t>
            </a:r>
            <a:r>
              <a:rPr lang="en-CA" sz="4000" i="1" dirty="0"/>
              <a:t> </a:t>
            </a:r>
            <a:r>
              <a:rPr lang="en-CA" sz="4000" i="1" dirty="0" err="1"/>
              <a:t>Dün</a:t>
            </a:r>
            <a:r>
              <a:rPr lang="en-CA" sz="4000" i="1" dirty="0"/>
              <a:t> First Nation &amp; </a:t>
            </a:r>
            <a:r>
              <a:rPr lang="en-CA" sz="4000" i="1" dirty="0" err="1"/>
              <a:t>Ta'an</a:t>
            </a:r>
            <a:r>
              <a:rPr lang="en-CA" sz="4000" i="1" dirty="0"/>
              <a:t> </a:t>
            </a:r>
            <a:r>
              <a:rPr lang="en-CA" sz="4000" i="1" dirty="0" err="1"/>
              <a:t>Kwach'an</a:t>
            </a:r>
            <a:r>
              <a:rPr lang="en-CA" sz="4000" i="1" dirty="0"/>
              <a:t> Council</a:t>
            </a:r>
            <a:endParaRPr lang="en-CA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785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0B104C-089E-5F98-E2E4-0F32BD5821B2}"/>
              </a:ext>
            </a:extLst>
          </p:cNvPr>
          <p:cNvSpPr txBox="1"/>
          <p:nvPr/>
        </p:nvSpPr>
        <p:spPr>
          <a:xfrm>
            <a:off x="351693" y="580292"/>
            <a:ext cx="116761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/>
              <a:t>Welcome to FHC Pride: Perseverance, Integrity, Compassion, Self-Awareness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F4021A-ACA9-C342-5B44-32E7A19DF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448" y="2180731"/>
            <a:ext cx="5728360" cy="42962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0DB39B-12CA-4900-759F-D313ABA6B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089" y="2180730"/>
            <a:ext cx="5728361" cy="429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63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C9E293-1049-28EE-F8FC-5AA9D09C8081}"/>
              </a:ext>
            </a:extLst>
          </p:cNvPr>
          <p:cNvSpPr/>
          <p:nvPr/>
        </p:nvSpPr>
        <p:spPr>
          <a:xfrm>
            <a:off x="386863" y="562709"/>
            <a:ext cx="11166229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CA" sz="9600" b="1" dirty="0">
                <a:latin typeface="Chalkboard SE" panose="03050602040202020205" pitchFamily="66" charset="77"/>
              </a:rPr>
              <a:t>Draw prizes – </a:t>
            </a:r>
          </a:p>
          <a:p>
            <a:pPr lvl="0" algn="ctr"/>
            <a:r>
              <a:rPr lang="en-CA" sz="9600" b="1" dirty="0">
                <a:latin typeface="Chalkboard SE" panose="03050602040202020205" pitchFamily="66" charset="77"/>
              </a:rPr>
              <a:t>do you have your ticket?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A72D20-6440-7FCE-4399-76EB612BEFA8}"/>
              </a:ext>
            </a:extLst>
          </p:cNvPr>
          <p:cNvSpPr txBox="1"/>
          <p:nvPr/>
        </p:nvSpPr>
        <p:spPr>
          <a:xfrm>
            <a:off x="1354017" y="5087024"/>
            <a:ext cx="1141241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/>
              <a:t>Introductions:  Admin, Counsellors, Teachers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21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3D52FC-BCFC-FA56-BE7D-C301CFC22447}"/>
              </a:ext>
            </a:extLst>
          </p:cNvPr>
          <p:cNvSpPr txBox="1"/>
          <p:nvPr/>
        </p:nvSpPr>
        <p:spPr>
          <a:xfrm>
            <a:off x="0" y="28135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2400" dirty="0"/>
              <a:t>FRIDAY, AUGUST 19 @ NOON:  Open House &amp; </a:t>
            </a:r>
            <a:r>
              <a:rPr lang="en-CA" sz="2400" dirty="0">
                <a:highlight>
                  <a:srgbClr val="FFFF00"/>
                </a:highlight>
              </a:rPr>
              <a:t>SCHEDULES </a:t>
            </a:r>
            <a:r>
              <a:rPr lang="en-CA" sz="2400" dirty="0">
                <a:sym typeface="Wingdings" pitchFamily="2" charset="2"/>
              </a:rPr>
              <a:t></a:t>
            </a:r>
            <a:r>
              <a:rPr lang="en-CA" sz="2400" dirty="0"/>
              <a:t>if schedules are available prior to that time guardians will be notified by email that schedules are available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69D9E9-23E4-4D21-D25F-3C095D3E8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445479" y="1811340"/>
            <a:ext cx="5591908" cy="41939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A143A7-8F5F-5B0A-2B44-098F8709FCB8}"/>
              </a:ext>
            </a:extLst>
          </p:cNvPr>
          <p:cNvSpPr txBox="1"/>
          <p:nvPr/>
        </p:nvSpPr>
        <p:spPr>
          <a:xfrm>
            <a:off x="4700950" y="1112350"/>
            <a:ext cx="723754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2400" dirty="0">
                <a:highlight>
                  <a:srgbClr val="FFFF00"/>
                </a:highlight>
              </a:rPr>
              <a:t>First Day, MONDAY, AUGUST 22</a:t>
            </a:r>
          </a:p>
          <a:p>
            <a:r>
              <a:rPr lang="en-CA" dirty="0"/>
              <a:t>School Day Starts +/- 8:35 &amp; ends +/-3:10</a:t>
            </a:r>
          </a:p>
          <a:p>
            <a:r>
              <a:rPr lang="en-CA" dirty="0">
                <a:sym typeface="Wingdings" pitchFamily="2" charset="2"/>
              </a:rPr>
              <a:t></a:t>
            </a:r>
            <a:r>
              <a:rPr lang="en-CA" dirty="0"/>
              <a:t>four classes per day;  Day one/two</a:t>
            </a:r>
          </a:p>
          <a:p>
            <a:r>
              <a:rPr lang="en-CA" dirty="0">
                <a:sym typeface="Wingdings" pitchFamily="2" charset="2"/>
              </a:rPr>
              <a:t></a:t>
            </a:r>
            <a:r>
              <a:rPr lang="en-CA" dirty="0"/>
              <a:t>Please arrive 10-15 minutes early</a:t>
            </a:r>
          </a:p>
          <a:p>
            <a:r>
              <a:rPr lang="en-CA" dirty="0">
                <a:sym typeface="Wingdings" pitchFamily="2" charset="2"/>
              </a:rPr>
              <a:t></a:t>
            </a:r>
            <a:r>
              <a:rPr lang="en-CA" dirty="0"/>
              <a:t>Students strongly encouraged to walk, bike or bus. If you must be dropped off consider being dropped off at the S.S. Klondike</a:t>
            </a:r>
          </a:p>
          <a:p>
            <a:r>
              <a:rPr lang="en-CA" dirty="0">
                <a:sym typeface="Wingdings" pitchFamily="2" charset="2"/>
              </a:rPr>
              <a:t></a:t>
            </a:r>
            <a:r>
              <a:rPr lang="en-CA" dirty="0"/>
              <a:t>If student has not yet received a schedule it will be available in front office or atrium</a:t>
            </a:r>
          </a:p>
          <a:p>
            <a:r>
              <a:rPr lang="en-CA" dirty="0">
                <a:sym typeface="Wingdings" pitchFamily="2" charset="2"/>
              </a:rPr>
              <a:t></a:t>
            </a:r>
            <a:r>
              <a:rPr lang="en-CA" dirty="0"/>
              <a:t>Barring COVID, feel free to hang out in halls (find classes), gym or atrium</a:t>
            </a:r>
          </a:p>
          <a:p>
            <a:r>
              <a:rPr lang="en-CA" dirty="0">
                <a:sym typeface="Wingdings" pitchFamily="2" charset="2"/>
              </a:rPr>
              <a:t></a:t>
            </a:r>
            <a:r>
              <a:rPr lang="en-CA" dirty="0">
                <a:highlight>
                  <a:srgbClr val="FFFF00"/>
                </a:highlight>
              </a:rPr>
              <a:t>BRING A LUNCH </a:t>
            </a:r>
            <a:r>
              <a:rPr lang="en-CA" dirty="0"/>
              <a:t>(typically the cafeteria/Food For Learning Program is not up and running for at least the first week)</a:t>
            </a:r>
          </a:p>
          <a:p>
            <a:r>
              <a:rPr lang="en-CA" dirty="0">
                <a:sym typeface="Wingdings" pitchFamily="2" charset="2"/>
              </a:rPr>
              <a:t></a:t>
            </a:r>
            <a:r>
              <a:rPr lang="en-CA" dirty="0"/>
              <a:t>Barring COVID an all-student assembly will occur first @ 8:35, grade 9-12’s will then be dismissed to classes and grade 8’s will remain in gym</a:t>
            </a:r>
          </a:p>
          <a:p>
            <a:r>
              <a:rPr lang="en-CA" dirty="0">
                <a:sym typeface="Wingdings" pitchFamily="2" charset="2"/>
              </a:rPr>
              <a:t></a:t>
            </a:r>
            <a:r>
              <a:rPr lang="en-CA" dirty="0"/>
              <a:t>After the assembly students will go to their first class of the day: lockers assigned</a:t>
            </a:r>
          </a:p>
          <a:p>
            <a:r>
              <a:rPr lang="en-CA" dirty="0">
                <a:sym typeface="Wingdings" pitchFamily="2" charset="2"/>
              </a:rPr>
              <a:t></a:t>
            </a:r>
            <a:r>
              <a:rPr lang="en-CA" dirty="0"/>
              <a:t>When ‘house-keeping’ complete rest of the day will proceed as per usual</a:t>
            </a:r>
          </a:p>
        </p:txBody>
      </p:sp>
    </p:spTree>
    <p:extLst>
      <p:ext uri="{BB962C8B-B14F-4D97-AF65-F5344CB8AC3E}">
        <p14:creationId xmlns:p14="http://schemas.microsoft.com/office/powerpoint/2010/main" val="2553293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B7E5FE-F0BB-4DB7-B1DA-A6E90E49A651}"/>
              </a:ext>
            </a:extLst>
          </p:cNvPr>
          <p:cNvSpPr txBox="1"/>
          <p:nvPr/>
        </p:nvSpPr>
        <p:spPr>
          <a:xfrm>
            <a:off x="123092" y="158262"/>
            <a:ext cx="1179927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School Fees $25/students, $50/family. Cheques payable to FH Collins. </a:t>
            </a:r>
            <a:r>
              <a:rPr lang="en-CA" sz="2800" i="1" dirty="0"/>
              <a:t>Note: may be additional fees for individual classes, especially options.</a:t>
            </a:r>
            <a:endParaRPr lang="en-CA" sz="2800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DCFC72-D66C-4D1E-878E-2F450754DA94}"/>
              </a:ext>
            </a:extLst>
          </p:cNvPr>
          <p:cNvSpPr txBox="1"/>
          <p:nvPr/>
        </p:nvSpPr>
        <p:spPr>
          <a:xfrm>
            <a:off x="269629" y="1160586"/>
            <a:ext cx="1147689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FHC Grade 8 – 2022/23 School Supply List  (Google FH </a:t>
            </a:r>
            <a:r>
              <a:rPr lang="en-US" b="1" dirty="0" err="1"/>
              <a:t>Collins</a:t>
            </a:r>
            <a:r>
              <a:rPr lang="en-US" b="1" dirty="0" err="1">
                <a:sym typeface="Wingdings" pitchFamily="2" charset="2"/>
              </a:rPr>
              <a:t></a:t>
            </a:r>
            <a:r>
              <a:rPr lang="en-US" b="1" dirty="0" err="1"/>
              <a:t>Student</a:t>
            </a:r>
            <a:r>
              <a:rPr lang="en-US" b="1" dirty="0" err="1">
                <a:sym typeface="Wingdings" pitchFamily="2" charset="2"/>
              </a:rPr>
              <a:t></a:t>
            </a:r>
            <a:r>
              <a:rPr lang="en-US" b="1" dirty="0" err="1"/>
              <a:t>School</a:t>
            </a:r>
            <a:r>
              <a:rPr lang="en-US" b="1" dirty="0"/>
              <a:t> Supplies and Fees</a:t>
            </a:r>
            <a:endParaRPr lang="en-CA" dirty="0"/>
          </a:p>
          <a:p>
            <a:r>
              <a:rPr lang="en-US" b="1" dirty="0"/>
              <a:t> </a:t>
            </a:r>
            <a:endParaRPr lang="en-CA" dirty="0"/>
          </a:p>
          <a:p>
            <a:r>
              <a:rPr lang="en-US" dirty="0"/>
              <a:t>4 	2-inch binders</a:t>
            </a:r>
            <a:endParaRPr lang="en-CA" dirty="0"/>
          </a:p>
          <a:p>
            <a:r>
              <a:rPr lang="en-US" dirty="0"/>
              <a:t>4 	Binder divider packages</a:t>
            </a:r>
            <a:endParaRPr lang="en-CA" dirty="0"/>
          </a:p>
          <a:p>
            <a:r>
              <a:rPr lang="en-US" dirty="0"/>
              <a:t>500 	Sheets of lined loose leaf note paper</a:t>
            </a:r>
            <a:endParaRPr lang="en-CA" dirty="0"/>
          </a:p>
          <a:p>
            <a:r>
              <a:rPr lang="en-US" dirty="0"/>
              <a:t>10	HB pencils</a:t>
            </a:r>
            <a:endParaRPr lang="en-CA" dirty="0"/>
          </a:p>
          <a:p>
            <a:r>
              <a:rPr lang="en-US" dirty="0"/>
              <a:t>1 Set 	</a:t>
            </a:r>
            <a:r>
              <a:rPr lang="en-US" dirty="0" err="1"/>
              <a:t>Coloured</a:t>
            </a:r>
            <a:r>
              <a:rPr lang="en-US" dirty="0"/>
              <a:t> pencils</a:t>
            </a:r>
            <a:endParaRPr lang="en-CA" dirty="0"/>
          </a:p>
          <a:p>
            <a:r>
              <a:rPr lang="en-US" dirty="0"/>
              <a:t>5 	Blue and/or black ballpoint pens</a:t>
            </a:r>
            <a:endParaRPr lang="en-CA" dirty="0"/>
          </a:p>
          <a:p>
            <a:r>
              <a:rPr lang="en-US" dirty="0"/>
              <a:t>2 	White erasers</a:t>
            </a:r>
            <a:endParaRPr lang="en-CA" dirty="0"/>
          </a:p>
          <a:p>
            <a:r>
              <a:rPr lang="en-US" dirty="0"/>
              <a:t>1 	Geometry set (ruler, protractor and compass)</a:t>
            </a:r>
            <a:endParaRPr lang="en-CA" dirty="0"/>
          </a:p>
          <a:p>
            <a:r>
              <a:rPr lang="en-US" dirty="0"/>
              <a:t>1 	Calculator (a scientific calculator will be required in grade 9)</a:t>
            </a:r>
            <a:endParaRPr lang="en-CA" dirty="0"/>
          </a:p>
          <a:p>
            <a:r>
              <a:rPr lang="en-US" dirty="0"/>
              <a:t>1 	Scissors</a:t>
            </a:r>
            <a:endParaRPr lang="en-CA" dirty="0"/>
          </a:p>
          <a:p>
            <a:r>
              <a:rPr lang="en-US" dirty="0"/>
              <a:t>2 	Glue Sticks</a:t>
            </a:r>
            <a:endParaRPr lang="en-CA" dirty="0"/>
          </a:p>
          <a:p>
            <a:r>
              <a:rPr lang="en-US" dirty="0"/>
              <a:t>2 or 3 	Sheets of poster board- for class projects (keep at home until needed)</a:t>
            </a:r>
            <a:endParaRPr lang="en-CA" dirty="0"/>
          </a:p>
          <a:p>
            <a:r>
              <a:rPr lang="en-US" dirty="0"/>
              <a:t>1 	USB computer memory stick (smaller, less expensive version is fine)</a:t>
            </a:r>
            <a:endParaRPr lang="en-CA" dirty="0"/>
          </a:p>
          <a:p>
            <a:r>
              <a:rPr lang="en-US" dirty="0"/>
              <a:t>1 	School bag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757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2CC20C-22DA-D64D-2D55-C7ECE4B9CC07}"/>
              </a:ext>
            </a:extLst>
          </p:cNvPr>
          <p:cNvSpPr txBox="1"/>
          <p:nvPr/>
        </p:nvSpPr>
        <p:spPr>
          <a:xfrm>
            <a:off x="246184" y="386861"/>
            <a:ext cx="1121898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/>
              <a:t>Questions???? Extra curricular sports and clubs? Cafeteria? Free time? Other??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62D749-F36E-B352-2D6B-0318A0A6B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53661" y="1182666"/>
            <a:ext cx="4589384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202C10-6D23-B03B-4F98-670CA95E7079}"/>
              </a:ext>
            </a:extLst>
          </p:cNvPr>
          <p:cNvSpPr txBox="1"/>
          <p:nvPr/>
        </p:nvSpPr>
        <p:spPr>
          <a:xfrm>
            <a:off x="6096001" y="1459724"/>
            <a:ext cx="55626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3200" dirty="0"/>
              <a:t>Athletics:  Volleyball, Basketball &amp; more</a:t>
            </a:r>
          </a:p>
          <a:p>
            <a:endParaRPr lang="en-US" sz="3200" dirty="0"/>
          </a:p>
          <a:p>
            <a:r>
              <a:rPr lang="en-US" sz="3200" dirty="0"/>
              <a:t>Social Justice Club</a:t>
            </a:r>
          </a:p>
          <a:p>
            <a:endParaRPr lang="en-US" sz="3200" dirty="0"/>
          </a:p>
          <a:p>
            <a:r>
              <a:rPr lang="en-US" sz="3200" dirty="0"/>
              <a:t>Waterloo Math</a:t>
            </a:r>
          </a:p>
          <a:p>
            <a:endParaRPr lang="en-US" sz="3200" dirty="0"/>
          </a:p>
          <a:p>
            <a:r>
              <a:rPr lang="en-US" sz="3200" dirty="0"/>
              <a:t>Dungeons and Dragons Club</a:t>
            </a:r>
          </a:p>
        </p:txBody>
      </p:sp>
    </p:spTree>
    <p:extLst>
      <p:ext uri="{BB962C8B-B14F-4D97-AF65-F5344CB8AC3E}">
        <p14:creationId xmlns:p14="http://schemas.microsoft.com/office/powerpoint/2010/main" val="3856074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1139E0-95E0-F1F5-6561-A016F4752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390209" y="1830113"/>
            <a:ext cx="4064000" cy="26682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30E5E3-346E-6A6C-C8A5-2CE459F96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600742" y="762733"/>
            <a:ext cx="3851031" cy="28882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647109-19E6-EDA5-C410-FF2987710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87938" y="1141901"/>
            <a:ext cx="3578469" cy="26838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216203-2412-6BAA-BA01-ED6C91D00C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709914" y="1598002"/>
            <a:ext cx="3725981" cy="27944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37883C-41BE-148C-48F6-3F2D98FC5B1A}"/>
              </a:ext>
            </a:extLst>
          </p:cNvPr>
          <p:cNvSpPr txBox="1"/>
          <p:nvPr/>
        </p:nvSpPr>
        <p:spPr>
          <a:xfrm>
            <a:off x="861646" y="281354"/>
            <a:ext cx="3496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Feel Free to explore…can you find: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B82214-B023-3ECF-8CE9-12D451EBD3C7}"/>
              </a:ext>
            </a:extLst>
          </p:cNvPr>
          <p:cNvSpPr txBox="1"/>
          <p:nvPr/>
        </p:nvSpPr>
        <p:spPr>
          <a:xfrm>
            <a:off x="259370" y="4316968"/>
            <a:ext cx="3010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Learning Space/FN area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8BDE65-1387-D816-FC53-BDC4BF495733}"/>
              </a:ext>
            </a:extLst>
          </p:cNvPr>
          <p:cNvSpPr txBox="1"/>
          <p:nvPr/>
        </p:nvSpPr>
        <p:spPr>
          <a:xfrm>
            <a:off x="3269381" y="5240160"/>
            <a:ext cx="330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Toews’ </a:t>
            </a:r>
            <a:r>
              <a:rPr lang="en-US" dirty="0" err="1"/>
              <a:t>favourite</a:t>
            </a:r>
            <a:r>
              <a:rPr lang="en-US" dirty="0"/>
              <a:t> place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A53974-66CC-B061-EF09-B3F225C39E10}"/>
              </a:ext>
            </a:extLst>
          </p:cNvPr>
          <p:cNvSpPr txBox="1"/>
          <p:nvPr/>
        </p:nvSpPr>
        <p:spPr>
          <a:xfrm>
            <a:off x="6183469" y="4316968"/>
            <a:ext cx="2992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Tis view of path to IA wing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A764A9-AE92-6636-8390-CD8D652657E4}"/>
              </a:ext>
            </a:extLst>
          </p:cNvPr>
          <p:cNvSpPr txBox="1"/>
          <p:nvPr/>
        </p:nvSpPr>
        <p:spPr>
          <a:xfrm>
            <a:off x="9994910" y="4858236"/>
            <a:ext cx="110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Sign</a:t>
            </a:r>
          </a:p>
        </p:txBody>
      </p:sp>
    </p:spTree>
    <p:extLst>
      <p:ext uri="{BB962C8B-B14F-4D97-AF65-F5344CB8AC3E}">
        <p14:creationId xmlns:p14="http://schemas.microsoft.com/office/powerpoint/2010/main" val="169612987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1202</TotalTime>
  <Words>466</Words>
  <Application>Microsoft Office PowerPoint</Application>
  <PresentationFormat>Widescreen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Chalkboard SE</vt:lpstr>
      <vt:lpstr>Gill Sans MT</vt:lpstr>
      <vt:lpstr>Wingdings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Michel.Morris</cp:lastModifiedBy>
  <cp:revision>6</cp:revision>
  <dcterms:created xsi:type="dcterms:W3CDTF">2022-05-11T04:07:29Z</dcterms:created>
  <dcterms:modified xsi:type="dcterms:W3CDTF">2022-05-16T19:07:11Z</dcterms:modified>
</cp:coreProperties>
</file>